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6" r:id="rId1"/>
    <p:sldMasterId id="2147483660" r:id="rId2"/>
    <p:sldMasterId id="2147483670" r:id="rId3"/>
    <p:sldMasterId id="2147483651" r:id="rId4"/>
  </p:sldMasterIdLst>
  <p:notesMasterIdLst>
    <p:notesMasterId r:id="rId22"/>
  </p:notesMasterIdLst>
  <p:sldIdLst>
    <p:sldId id="352" r:id="rId5"/>
    <p:sldId id="342" r:id="rId6"/>
    <p:sldId id="343" r:id="rId7"/>
    <p:sldId id="369" r:id="rId8"/>
    <p:sldId id="361" r:id="rId9"/>
    <p:sldId id="363" r:id="rId10"/>
    <p:sldId id="362" r:id="rId11"/>
    <p:sldId id="355" r:id="rId12"/>
    <p:sldId id="356" r:id="rId13"/>
    <p:sldId id="357" r:id="rId14"/>
    <p:sldId id="365" r:id="rId15"/>
    <p:sldId id="364" r:id="rId16"/>
    <p:sldId id="366" r:id="rId17"/>
    <p:sldId id="367" r:id="rId18"/>
    <p:sldId id="358" r:id="rId19"/>
    <p:sldId id="368" r:id="rId20"/>
    <p:sldId id="360" r:id="rId21"/>
  </p:sldIdLst>
  <p:sldSz cx="12192000" cy="6858000"/>
  <p:notesSz cx="6858000" cy="9144000"/>
  <p:embeddedFontLst>
    <p:embeddedFont>
      <p:font typeface="Calibri" panose="020F0502020204030204" pitchFamily="34" charset="0"/>
      <p:regular r:id="rId23"/>
      <p:bold r:id="rId24"/>
      <p:italic r:id="rId25"/>
      <p:boldItalic r:id="rId26"/>
    </p:embeddedFont>
  </p:embeddedFontLst>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0613"/>
    <a:srgbClr val="CF0511"/>
    <a:srgbClr val="A40000"/>
    <a:srgbClr val="ED1C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 pośredni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Styl pośredni 2 — Ak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71136" autoAdjust="0"/>
  </p:normalViewPr>
  <p:slideViewPr>
    <p:cSldViewPr snapToGrid="0">
      <p:cViewPr varScale="1">
        <p:scale>
          <a:sx n="69" d="100"/>
          <a:sy n="69" d="100"/>
        </p:scale>
        <p:origin x="780" y="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FF0AA-7113-4479-B900-C8B8555BF564}" type="datetimeFigureOut">
              <a:rPr lang="pl-PL" smtClean="0"/>
              <a:t>31.01.2023</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0F35DC-CCC3-473C-8663-0160EC821C70}" type="slidenum">
              <a:rPr lang="pl-PL" smtClean="0"/>
              <a:t>‹#›</a:t>
            </a:fld>
            <a:endParaRPr lang="pl-PL"/>
          </a:p>
        </p:txBody>
      </p:sp>
    </p:spTree>
    <p:extLst>
      <p:ext uri="{BB962C8B-B14F-4D97-AF65-F5344CB8AC3E}">
        <p14:creationId xmlns:p14="http://schemas.microsoft.com/office/powerpoint/2010/main" val="4147945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0B0F35DC-CCC3-473C-8663-0160EC821C70}" type="slidenum">
              <a:rPr lang="pl-PL" smtClean="0"/>
              <a:t>2</a:t>
            </a:fld>
            <a:endParaRPr lang="pl-PL"/>
          </a:p>
        </p:txBody>
      </p:sp>
    </p:spTree>
    <p:extLst>
      <p:ext uri="{BB962C8B-B14F-4D97-AF65-F5344CB8AC3E}">
        <p14:creationId xmlns:p14="http://schemas.microsoft.com/office/powerpoint/2010/main" val="3340433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-Kręcąc pokrętłem sterującym zmieniamy ciśnienie odniesienia QNH, </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dzięki czemu możemy odczytać wysokość bezwzględną</a:t>
            </a:r>
          </a:p>
          <a:p>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14</a:t>
            </a:fld>
            <a:endParaRPr lang="pl-PL"/>
          </a:p>
        </p:txBody>
      </p:sp>
    </p:spTree>
    <p:extLst>
      <p:ext uri="{BB962C8B-B14F-4D97-AF65-F5344CB8AC3E}">
        <p14:creationId xmlns:p14="http://schemas.microsoft.com/office/powerpoint/2010/main" val="2212547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15</a:t>
            </a:fld>
            <a:endParaRPr lang="pl-PL"/>
          </a:p>
        </p:txBody>
      </p:sp>
    </p:spTree>
    <p:extLst>
      <p:ext uri="{BB962C8B-B14F-4D97-AF65-F5344CB8AC3E}">
        <p14:creationId xmlns:p14="http://schemas.microsoft.com/office/powerpoint/2010/main" val="3920781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0B0F35DC-CCC3-473C-8663-0160EC821C70}" type="slidenum">
              <a:rPr lang="pl-PL" smtClean="0"/>
              <a:t>3</a:t>
            </a:fld>
            <a:endParaRPr lang="pl-PL"/>
          </a:p>
        </p:txBody>
      </p:sp>
    </p:spTree>
    <p:extLst>
      <p:ext uri="{BB962C8B-B14F-4D97-AF65-F5344CB8AC3E}">
        <p14:creationId xmlns:p14="http://schemas.microsoft.com/office/powerpoint/2010/main" val="2005281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0B0F35DC-CCC3-473C-8663-0160EC821C70}" type="slidenum">
              <a:rPr lang="pl-PL" smtClean="0"/>
              <a:t>4</a:t>
            </a:fld>
            <a:endParaRPr lang="pl-PL"/>
          </a:p>
        </p:txBody>
      </p:sp>
    </p:spTree>
    <p:extLst>
      <p:ext uri="{BB962C8B-B14F-4D97-AF65-F5344CB8AC3E}">
        <p14:creationId xmlns:p14="http://schemas.microsoft.com/office/powerpoint/2010/main" val="755299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dirty="0"/>
              <a:t>Na podstawie schematów elektrycznych zaprojektowano płytkę PCB, o kształcie </a:t>
            </a:r>
            <a:r>
              <a:rPr lang="pl-PL" dirty="0" err="1"/>
              <a:t>kwadrata</a:t>
            </a:r>
            <a:r>
              <a:rPr lang="pl-PL" dirty="0"/>
              <a:t> z zaokrąglonymi rogami o boku 85mm.</a:t>
            </a:r>
          </a:p>
          <a:p>
            <a:pPr marL="171450" indent="-171450">
              <a:buFontTx/>
              <a:buChar char="-"/>
            </a:pPr>
            <a:r>
              <a:rPr lang="pl-PL" dirty="0"/>
              <a:t>Wyświetlacz oraz </a:t>
            </a:r>
            <a:r>
              <a:rPr lang="pl-PL" dirty="0" err="1"/>
              <a:t>enkoder</a:t>
            </a:r>
            <a:r>
              <a:rPr lang="pl-PL" dirty="0"/>
              <a:t> </a:t>
            </a:r>
            <a:r>
              <a:rPr lang="pl-PL" dirty="0" err="1"/>
              <a:t>wypozycjonowano</a:t>
            </a:r>
            <a:r>
              <a:rPr lang="pl-PL" dirty="0"/>
              <a:t> tak, aby były na środku płytki</a:t>
            </a:r>
          </a:p>
          <a:p>
            <a:pPr marL="171450" indent="-171450">
              <a:buFontTx/>
              <a:buChar char="-"/>
            </a:pPr>
            <a:r>
              <a:rPr lang="pl-PL" dirty="0"/>
              <a:t>Moduł ESP32 umieszczono w ten sposób, aby antena znajdowała się przy krawędzi płytki (zgodnie z zaleceniami producenta)</a:t>
            </a:r>
          </a:p>
          <a:p>
            <a:pPr marL="171450" indent="-171450">
              <a:buFontTx/>
              <a:buChar char="-"/>
            </a:pPr>
            <a:r>
              <a:rPr lang="pl-PL" dirty="0"/>
              <a:t>Przetwornice oddalono od ścieżek sygnałowych oraz procesora i odpowiednio pogrubiono ścieżki gdzie występują największe prądy</a:t>
            </a:r>
          </a:p>
          <a:p>
            <a:pPr marL="171450" indent="-171450">
              <a:buFontTx/>
              <a:buChar char="-"/>
            </a:pPr>
            <a:endParaRPr lang="pl-PL" dirty="0"/>
          </a:p>
          <a:p>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8</a:t>
            </a:fld>
            <a:endParaRPr lang="pl-PL"/>
          </a:p>
        </p:txBody>
      </p:sp>
    </p:spTree>
    <p:extLst>
      <p:ext uri="{BB962C8B-B14F-4D97-AF65-F5344CB8AC3E}">
        <p14:creationId xmlns:p14="http://schemas.microsoft.com/office/powerpoint/2010/main" val="4215497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dirty="0"/>
              <a:t>Projekt obudowy wykonano w programie </a:t>
            </a:r>
            <a:r>
              <a:rPr lang="pl-PL" dirty="0" err="1"/>
              <a:t>Solidworks</a:t>
            </a:r>
            <a:r>
              <a:rPr lang="pl-PL" dirty="0"/>
              <a:t>. Składa się z 2 zasadniczych części :</a:t>
            </a:r>
          </a:p>
          <a:p>
            <a:r>
              <a:rPr lang="pl-PL" dirty="0"/>
              <a:t>-   Panelu czołowego, w którym przygotowano otwór pod wyświetlacz i </a:t>
            </a:r>
            <a:r>
              <a:rPr lang="pl-PL" dirty="0" err="1"/>
              <a:t>enkoder</a:t>
            </a:r>
            <a:endParaRPr lang="pl-PL" dirty="0"/>
          </a:p>
          <a:p>
            <a:pPr marL="171450" indent="-171450">
              <a:buFontTx/>
              <a:buChar char="-"/>
            </a:pPr>
            <a:r>
              <a:rPr lang="pl-PL" dirty="0"/>
              <a:t>Tylnej obudowy, która w większej części przyjmuje kształt cylindra o wymiarach standardowego otworu montażowego pod instrumenty 3 1/8 cala. W tylnej części znajduje się koszyk na ogniwo </a:t>
            </a:r>
            <a:r>
              <a:rPr lang="pl-PL" dirty="0" err="1"/>
              <a:t>LiIon</a:t>
            </a:r>
            <a:r>
              <a:rPr lang="pl-PL" dirty="0"/>
              <a:t>.</a:t>
            </a:r>
          </a:p>
          <a:p>
            <a:pPr marL="0" indent="0">
              <a:buFontTx/>
              <a:buNone/>
            </a:pPr>
            <a:endParaRPr lang="pl-PL" dirty="0"/>
          </a:p>
          <a:p>
            <a:pPr marL="0" indent="0">
              <a:buFontTx/>
              <a:buNone/>
            </a:pPr>
            <a:r>
              <a:rPr lang="pl-PL" dirty="0"/>
              <a:t>Obudowa została zaprojektowana metodą edycji części w złożeniu, czyli wcześniej zaimportowano model 3D płytki PCB, a następnie obudowano go z dwóch stron. Wykorzystano kolaboracje programów (ECAD) </a:t>
            </a:r>
            <a:r>
              <a:rPr lang="pl-PL" dirty="0" err="1"/>
              <a:t>Altium</a:t>
            </a:r>
            <a:r>
              <a:rPr lang="pl-PL" dirty="0"/>
              <a:t> Designer i MCAD (</a:t>
            </a:r>
            <a:r>
              <a:rPr lang="pl-PL" dirty="0" err="1"/>
              <a:t>Solidworks</a:t>
            </a:r>
            <a:r>
              <a:rPr lang="pl-PL" dirty="0"/>
              <a:t>). Koszyk na ogniwo oraz obie części obudowy skręcono śrubami M3.</a:t>
            </a:r>
          </a:p>
          <a:p>
            <a:pPr marL="0" indent="0">
              <a:buFontTx/>
              <a:buNone/>
            </a:pPr>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9</a:t>
            </a:fld>
            <a:endParaRPr lang="pl-PL"/>
          </a:p>
        </p:txBody>
      </p:sp>
    </p:spTree>
    <p:extLst>
      <p:ext uri="{BB962C8B-B14F-4D97-AF65-F5344CB8AC3E}">
        <p14:creationId xmlns:p14="http://schemas.microsoft.com/office/powerpoint/2010/main" val="21166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dirty="0"/>
              <a:t>Oprogramowanie napisano w języku C++ korzystając z takich technologii jak :</a:t>
            </a:r>
          </a:p>
          <a:p>
            <a:r>
              <a:rPr lang="pl-PL" dirty="0"/>
              <a:t>- ESP-IDF (środowisko pozwalające na korzystanie z niskopoziomowych funkcji ESP32)</a:t>
            </a:r>
          </a:p>
          <a:p>
            <a:r>
              <a:rPr lang="pl-PL" dirty="0"/>
              <a:t>- </a:t>
            </a:r>
            <a:r>
              <a:rPr lang="pl-PL" dirty="0" err="1"/>
              <a:t>Arduino</a:t>
            </a:r>
            <a:r>
              <a:rPr lang="pl-PL" dirty="0"/>
              <a:t> Framework,</a:t>
            </a:r>
          </a:p>
          <a:p>
            <a:pPr marL="171450" indent="-171450">
              <a:buFontTx/>
              <a:buChar char="-"/>
            </a:pPr>
            <a:r>
              <a:rPr lang="pl-PL" dirty="0"/>
              <a:t>RTOS (System operacyjny czasu rzeczywistego w systemach wbudowanych)</a:t>
            </a:r>
          </a:p>
          <a:p>
            <a:pPr marL="171450" indent="-171450">
              <a:buFontTx/>
              <a:buChar char="-"/>
            </a:pPr>
            <a:r>
              <a:rPr lang="pl-PL" dirty="0"/>
              <a:t>LVGL (Biblioteka graficzna)</a:t>
            </a:r>
          </a:p>
          <a:p>
            <a:pPr marL="0" indent="0">
              <a:buFontTx/>
              <a:buNone/>
            </a:pPr>
            <a:endParaRPr lang="pl-PL" dirty="0"/>
          </a:p>
          <a:p>
            <a:pPr marL="0" indent="0">
              <a:buFontTx/>
              <a:buNone/>
            </a:pPr>
            <a:r>
              <a:rPr lang="pl-PL" dirty="0"/>
              <a:t>Program jest napisany wielowątkowo- oprócz głównego wątku, równolegle wykonywane są inne zadania</a:t>
            </a:r>
          </a:p>
          <a:p>
            <a:pPr marL="0" indent="0">
              <a:buFontTx/>
              <a:buNone/>
            </a:pPr>
            <a:r>
              <a:rPr lang="pl-PL" dirty="0"/>
              <a:t> do obsługi takich operacji jak:</a:t>
            </a:r>
          </a:p>
          <a:p>
            <a:pPr marL="171450" indent="-171450">
              <a:buFontTx/>
              <a:buChar char="-"/>
            </a:pPr>
            <a:r>
              <a:rPr lang="pl-PL" dirty="0"/>
              <a:t>Interakcji z użytkownikiem oraz obsługi wyświetlacza / </a:t>
            </a:r>
            <a:r>
              <a:rPr lang="pl-PL" dirty="0" err="1"/>
              <a:t>panela</a:t>
            </a:r>
            <a:r>
              <a:rPr lang="pl-PL" dirty="0"/>
              <a:t> dotykowego</a:t>
            </a:r>
          </a:p>
          <a:p>
            <a:pPr marL="171450" indent="-171450">
              <a:buFontTx/>
              <a:buChar char="-"/>
            </a:pPr>
            <a:r>
              <a:rPr lang="pl-PL" dirty="0"/>
              <a:t>Zadanie odczytujące i przetwarzające dane z czujników</a:t>
            </a:r>
          </a:p>
          <a:p>
            <a:pPr marL="171450" indent="-171450">
              <a:buFontTx/>
              <a:buChar char="-"/>
            </a:pPr>
            <a:r>
              <a:rPr lang="pl-PL" dirty="0"/>
              <a:t>Zadanie zarządzające energią (odczyt napięcia </a:t>
            </a:r>
            <a:r>
              <a:rPr lang="pl-PL" dirty="0" err="1"/>
              <a:t>LiIon</a:t>
            </a:r>
            <a:r>
              <a:rPr lang="pl-PL" dirty="0"/>
              <a:t> i stanu ładowarki)</a:t>
            </a:r>
          </a:p>
          <a:p>
            <a:pPr marL="171450" indent="-171450">
              <a:buFontTx/>
              <a:buChar char="-"/>
            </a:pPr>
            <a:endParaRPr lang="pl-PL" dirty="0"/>
          </a:p>
          <a:p>
            <a:pPr marL="0" indent="0">
              <a:buFontTx/>
              <a:buNone/>
            </a:pPr>
            <a:endParaRPr lang="pl-PL" dirty="0"/>
          </a:p>
          <a:p>
            <a:pPr marL="171450" indent="-171450">
              <a:buFontTx/>
              <a:buChar char="-"/>
            </a:pPr>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10</a:t>
            </a:fld>
            <a:endParaRPr lang="pl-PL"/>
          </a:p>
        </p:txBody>
      </p:sp>
    </p:spTree>
    <p:extLst>
      <p:ext uri="{BB962C8B-B14F-4D97-AF65-F5344CB8AC3E}">
        <p14:creationId xmlns:p14="http://schemas.microsoft.com/office/powerpoint/2010/main" val="3218844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pl-PL" dirty="0"/>
              <a:t>Obie części obudowy wydrukowano na drukarce 3D i skręcono ze sobą śrubami M3</a:t>
            </a:r>
          </a:p>
          <a:p>
            <a:pPr marL="171450" indent="-171450">
              <a:buFontTx/>
              <a:buChar char="-"/>
            </a:pPr>
            <a:r>
              <a:rPr lang="pl-PL" dirty="0"/>
              <a:t>Po prawej stronie skrzynka z czujnikami (3 osiowy żyroskop, akcelerometr, magnetometr, barometr oraz termometr)</a:t>
            </a:r>
          </a:p>
        </p:txBody>
      </p:sp>
      <p:sp>
        <p:nvSpPr>
          <p:cNvPr id="4" name="Slide Number Placeholder 3"/>
          <p:cNvSpPr>
            <a:spLocks noGrp="1"/>
          </p:cNvSpPr>
          <p:nvPr>
            <p:ph type="sldNum" sz="quarter" idx="5"/>
          </p:nvPr>
        </p:nvSpPr>
        <p:spPr/>
        <p:txBody>
          <a:bodyPr/>
          <a:lstStyle/>
          <a:p>
            <a:fld id="{0B0F35DC-CCC3-473C-8663-0160EC821C70}" type="slidenum">
              <a:rPr lang="pl-PL" smtClean="0"/>
              <a:t>11</a:t>
            </a:fld>
            <a:endParaRPr lang="pl-PL"/>
          </a:p>
        </p:txBody>
      </p:sp>
    </p:spTree>
    <p:extLst>
      <p:ext uri="{BB962C8B-B14F-4D97-AF65-F5344CB8AC3E}">
        <p14:creationId xmlns:p14="http://schemas.microsoft.com/office/powerpoint/2010/main" val="2718628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dirty="0"/>
              <a:t>-Wskazania sztucznego horyzontu zmieniają się podczas obracania skrzynki z czujnikami</a:t>
            </a:r>
          </a:p>
        </p:txBody>
      </p:sp>
      <p:sp>
        <p:nvSpPr>
          <p:cNvPr id="4" name="Slide Number Placeholder 3"/>
          <p:cNvSpPr>
            <a:spLocks noGrp="1"/>
          </p:cNvSpPr>
          <p:nvPr>
            <p:ph type="sldNum" sz="quarter" idx="5"/>
          </p:nvPr>
        </p:nvSpPr>
        <p:spPr/>
        <p:txBody>
          <a:bodyPr/>
          <a:lstStyle/>
          <a:p>
            <a:fld id="{0B0F35DC-CCC3-473C-8663-0160EC821C70}" type="slidenum">
              <a:rPr lang="pl-PL" smtClean="0"/>
              <a:t>12</a:t>
            </a:fld>
            <a:endParaRPr lang="pl-PL"/>
          </a:p>
        </p:txBody>
      </p:sp>
    </p:spTree>
    <p:extLst>
      <p:ext uri="{BB962C8B-B14F-4D97-AF65-F5344CB8AC3E}">
        <p14:creationId xmlns:p14="http://schemas.microsoft.com/office/powerpoint/2010/main" val="173041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-Wskazania wysokościomierza oraz wskaźnika prędkości pionowej zmieniają się, </a:t>
            </a:r>
          </a:p>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wraz ze zmianą ciśnienia w obudowie z czujnikami</a:t>
            </a:r>
          </a:p>
          <a:p>
            <a:endParaRPr lang="pl-PL" dirty="0"/>
          </a:p>
        </p:txBody>
      </p:sp>
      <p:sp>
        <p:nvSpPr>
          <p:cNvPr id="4" name="Slide Number Placeholder 3"/>
          <p:cNvSpPr>
            <a:spLocks noGrp="1"/>
          </p:cNvSpPr>
          <p:nvPr>
            <p:ph type="sldNum" sz="quarter" idx="5"/>
          </p:nvPr>
        </p:nvSpPr>
        <p:spPr/>
        <p:txBody>
          <a:bodyPr/>
          <a:lstStyle/>
          <a:p>
            <a:fld id="{0B0F35DC-CCC3-473C-8663-0160EC821C70}" type="slidenum">
              <a:rPr lang="pl-PL" smtClean="0"/>
              <a:t>13</a:t>
            </a:fld>
            <a:endParaRPr lang="pl-PL"/>
          </a:p>
        </p:txBody>
      </p:sp>
    </p:spTree>
    <p:extLst>
      <p:ext uri="{BB962C8B-B14F-4D97-AF65-F5344CB8AC3E}">
        <p14:creationId xmlns:p14="http://schemas.microsoft.com/office/powerpoint/2010/main" val="319760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ajd tytułowy_początkowy">
    <p:spTree>
      <p:nvGrpSpPr>
        <p:cNvPr id="1" name=""/>
        <p:cNvGrpSpPr/>
        <p:nvPr/>
      </p:nvGrpSpPr>
      <p:grpSpPr>
        <a:xfrm>
          <a:off x="0" y="0"/>
          <a:ext cx="0" cy="0"/>
          <a:chOff x="0" y="0"/>
          <a:chExt cx="0" cy="0"/>
        </a:xfrm>
      </p:grpSpPr>
      <p:sp>
        <p:nvSpPr>
          <p:cNvPr id="3" name="Symbol zastępczy tytułu 1"/>
          <p:cNvSpPr>
            <a:spLocks noGrp="1"/>
          </p:cNvSpPr>
          <p:nvPr>
            <p:ph type="title"/>
          </p:nvPr>
        </p:nvSpPr>
        <p:spPr>
          <a:xfrm>
            <a:off x="4270731" y="461986"/>
            <a:ext cx="7534091" cy="723447"/>
          </a:xfrm>
          <a:prstGeom prst="rect">
            <a:avLst/>
          </a:prstGeom>
        </p:spPr>
        <p:txBody>
          <a:bodyPr vert="horz" lIns="91440" tIns="45720" rIns="91440" bIns="45720" rtlCol="0" anchor="t">
            <a:noAutofit/>
          </a:bodyPr>
          <a:lstStyle>
            <a:lvl1pPr algn="r">
              <a:defRPr>
                <a:solidFill>
                  <a:schemeClr val="bg1"/>
                </a:solidFill>
              </a:defRPr>
            </a:lvl1pPr>
          </a:lstStyle>
          <a:p>
            <a:r>
              <a:rPr lang="pl-PL" dirty="0"/>
              <a:t>TYTUŁ SLAJDU</a:t>
            </a:r>
          </a:p>
        </p:txBody>
      </p:sp>
    </p:spTree>
    <p:extLst>
      <p:ext uri="{BB962C8B-B14F-4D97-AF65-F5344CB8AC3E}">
        <p14:creationId xmlns:p14="http://schemas.microsoft.com/office/powerpoint/2010/main" val="10662824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ajd tekstowy_1">
    <p:spTree>
      <p:nvGrpSpPr>
        <p:cNvPr id="1" name=""/>
        <p:cNvGrpSpPr/>
        <p:nvPr/>
      </p:nvGrpSpPr>
      <p:grpSpPr>
        <a:xfrm>
          <a:off x="0" y="0"/>
          <a:ext cx="0" cy="0"/>
          <a:chOff x="0" y="0"/>
          <a:chExt cx="0" cy="0"/>
        </a:xfrm>
      </p:grpSpPr>
      <p:sp>
        <p:nvSpPr>
          <p:cNvPr id="4" name="Symbol zastępczy tekstu 3"/>
          <p:cNvSpPr>
            <a:spLocks noGrp="1"/>
          </p:cNvSpPr>
          <p:nvPr>
            <p:ph type="body" sz="quarter" idx="10" hasCustomPrompt="1"/>
          </p:nvPr>
        </p:nvSpPr>
        <p:spPr>
          <a:xfrm>
            <a:off x="1459140" y="1698850"/>
            <a:ext cx="10036175" cy="4267200"/>
          </a:xfrm>
          <a:prstGeom prst="rect">
            <a:avLst/>
          </a:prstGeom>
        </p:spPr>
        <p:txBody>
          <a:bodyPr/>
          <a:lstStyle>
            <a:lvl1pPr marL="0" indent="0">
              <a:buNone/>
              <a:defRPr sz="2400"/>
            </a:lvl1pPr>
          </a:lstStyle>
          <a:p>
            <a:pPr lvl="0"/>
            <a:r>
              <a:rPr lang="pl-PL" dirty="0"/>
              <a:t>Miejsce na tekst</a:t>
            </a:r>
          </a:p>
        </p:txBody>
      </p:sp>
      <p:sp>
        <p:nvSpPr>
          <p:cNvPr id="3" name="Symbol zastępczy tytułu 1"/>
          <p:cNvSpPr>
            <a:spLocks noGrp="1"/>
          </p:cNvSpPr>
          <p:nvPr>
            <p:ph type="title"/>
          </p:nvPr>
        </p:nvSpPr>
        <p:spPr>
          <a:xfrm>
            <a:off x="4093029" y="369311"/>
            <a:ext cx="7402285" cy="723447"/>
          </a:xfrm>
          <a:prstGeom prst="rect">
            <a:avLst/>
          </a:prstGeom>
        </p:spPr>
        <p:txBody>
          <a:bodyPr vert="horz" lIns="91440" tIns="45720" rIns="91440" bIns="45720" rtlCol="0" anchor="b">
            <a:noAutofit/>
          </a:bodyPr>
          <a:lstStyle>
            <a:lvl1pPr>
              <a:defRPr sz="3200"/>
            </a:lvl1pPr>
          </a:lstStyle>
          <a:p>
            <a:r>
              <a:rPr lang="pl-PL" dirty="0"/>
              <a:t>TYTUŁ SLAJDU</a:t>
            </a:r>
          </a:p>
        </p:txBody>
      </p:sp>
    </p:spTree>
    <p:extLst>
      <p:ext uri="{BB962C8B-B14F-4D97-AF65-F5344CB8AC3E}">
        <p14:creationId xmlns:p14="http://schemas.microsoft.com/office/powerpoint/2010/main" val="628028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Slajd tekstowy_1">
    <p:spTree>
      <p:nvGrpSpPr>
        <p:cNvPr id="1" name=""/>
        <p:cNvGrpSpPr/>
        <p:nvPr/>
      </p:nvGrpSpPr>
      <p:grpSpPr>
        <a:xfrm>
          <a:off x="0" y="0"/>
          <a:ext cx="0" cy="0"/>
          <a:chOff x="0" y="0"/>
          <a:chExt cx="0" cy="0"/>
        </a:xfrm>
      </p:grpSpPr>
      <p:sp>
        <p:nvSpPr>
          <p:cNvPr id="6" name="Prostokąt 5"/>
          <p:cNvSpPr/>
          <p:nvPr userDrawn="1"/>
        </p:nvSpPr>
        <p:spPr>
          <a:xfrm rot="16200000">
            <a:off x="5078185" y="-255814"/>
            <a:ext cx="2035630" cy="12192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b="1" dirty="0"/>
          </a:p>
        </p:txBody>
      </p:sp>
      <p:sp>
        <p:nvSpPr>
          <p:cNvPr id="4" name="Symbol zastępczy tekstu 3"/>
          <p:cNvSpPr>
            <a:spLocks noGrp="1"/>
          </p:cNvSpPr>
          <p:nvPr>
            <p:ph type="body" sz="quarter" idx="10" hasCustomPrompt="1"/>
          </p:nvPr>
        </p:nvSpPr>
        <p:spPr>
          <a:xfrm>
            <a:off x="718458" y="5061856"/>
            <a:ext cx="10809514" cy="1524001"/>
          </a:xfrm>
          <a:prstGeom prst="rect">
            <a:avLst/>
          </a:prstGeom>
        </p:spPr>
        <p:txBody>
          <a:bodyPr anchor="ctr"/>
          <a:lstStyle>
            <a:lvl1pPr marL="0" indent="0" algn="ctr">
              <a:buNone/>
              <a:defRPr sz="4000" b="1">
                <a:solidFill>
                  <a:schemeClr val="bg1"/>
                </a:solidFill>
              </a:defRPr>
            </a:lvl1pPr>
          </a:lstStyle>
          <a:p>
            <a:pPr lvl="0"/>
            <a:r>
              <a:rPr lang="pl-PL" dirty="0"/>
              <a:t>TYTUŁ SLAJDU</a:t>
            </a:r>
          </a:p>
        </p:txBody>
      </p:sp>
      <p:pic>
        <p:nvPicPr>
          <p:cNvPr id="5" name="Obraz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5866996" y="4135364"/>
            <a:ext cx="458004" cy="916005"/>
          </a:xfrm>
          <a:prstGeom prst="rect">
            <a:avLst/>
          </a:prstGeom>
        </p:spPr>
      </p:pic>
      <p:sp>
        <p:nvSpPr>
          <p:cNvPr id="9" name="Symbol zastępczy tekstu 3"/>
          <p:cNvSpPr>
            <a:spLocks noGrp="1"/>
          </p:cNvSpPr>
          <p:nvPr>
            <p:ph type="body" sz="quarter" idx="11" hasCustomPrompt="1"/>
          </p:nvPr>
        </p:nvSpPr>
        <p:spPr>
          <a:xfrm>
            <a:off x="718456" y="674913"/>
            <a:ext cx="10809516" cy="3309258"/>
          </a:xfrm>
          <a:prstGeom prst="rect">
            <a:avLst/>
          </a:prstGeom>
        </p:spPr>
        <p:txBody>
          <a:bodyPr/>
          <a:lstStyle>
            <a:lvl1pPr marL="0" indent="0">
              <a:buNone/>
              <a:defRPr sz="2400"/>
            </a:lvl1pPr>
          </a:lstStyle>
          <a:p>
            <a:pPr lvl="0"/>
            <a:r>
              <a:rPr lang="pl-PL" dirty="0"/>
              <a:t>Miejsce na tekst</a:t>
            </a:r>
          </a:p>
        </p:txBody>
      </p:sp>
    </p:spTree>
    <p:extLst>
      <p:ext uri="{BB962C8B-B14F-4D97-AF65-F5344CB8AC3E}">
        <p14:creationId xmlns:p14="http://schemas.microsoft.com/office/powerpoint/2010/main" val="36619339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lajd tekstowy_2">
    <p:spTree>
      <p:nvGrpSpPr>
        <p:cNvPr id="1" name=""/>
        <p:cNvGrpSpPr/>
        <p:nvPr/>
      </p:nvGrpSpPr>
      <p:grpSpPr>
        <a:xfrm>
          <a:off x="0" y="0"/>
          <a:ext cx="0" cy="0"/>
          <a:chOff x="0" y="0"/>
          <a:chExt cx="0" cy="0"/>
        </a:xfrm>
      </p:grpSpPr>
      <p:sp>
        <p:nvSpPr>
          <p:cNvPr id="3" name="Symbol zastępczy tytułu 1"/>
          <p:cNvSpPr>
            <a:spLocks noGrp="1"/>
          </p:cNvSpPr>
          <p:nvPr>
            <p:ph type="title"/>
          </p:nvPr>
        </p:nvSpPr>
        <p:spPr>
          <a:xfrm>
            <a:off x="707345" y="2970997"/>
            <a:ext cx="5029880" cy="723447"/>
          </a:xfrm>
          <a:prstGeom prst="rect">
            <a:avLst/>
          </a:prstGeom>
        </p:spPr>
        <p:txBody>
          <a:bodyPr vert="horz" lIns="91440" tIns="45720" rIns="91440" bIns="45720" rtlCol="0" anchor="b">
            <a:noAutofit/>
          </a:bodyPr>
          <a:lstStyle/>
          <a:p>
            <a:r>
              <a:rPr lang="pl-PL" dirty="0"/>
              <a:t>TYTUŁ SLAJDU</a:t>
            </a:r>
          </a:p>
        </p:txBody>
      </p:sp>
      <p:sp>
        <p:nvSpPr>
          <p:cNvPr id="6" name="Symbol zastępczy tekstu 6"/>
          <p:cNvSpPr>
            <a:spLocks noGrp="1"/>
          </p:cNvSpPr>
          <p:nvPr>
            <p:ph type="body" sz="quarter" idx="10" hasCustomPrompt="1"/>
          </p:nvPr>
        </p:nvSpPr>
        <p:spPr>
          <a:xfrm>
            <a:off x="708025" y="3694113"/>
            <a:ext cx="5029200" cy="1292225"/>
          </a:xfrm>
          <a:prstGeom prst="rect">
            <a:avLst/>
          </a:prstGeom>
        </p:spPr>
        <p:txBody>
          <a:bodyPr/>
          <a:lstStyle>
            <a:lvl1pPr marL="0" indent="0">
              <a:buNone/>
              <a:defRPr sz="2000"/>
            </a:lvl1pPr>
          </a:lstStyle>
          <a:p>
            <a:pPr lvl="0"/>
            <a:r>
              <a:rPr lang="pl-PL" dirty="0"/>
              <a:t>PODTYTUŁ</a:t>
            </a:r>
          </a:p>
        </p:txBody>
      </p:sp>
      <p:sp>
        <p:nvSpPr>
          <p:cNvPr id="7" name="Prostokąt 6"/>
          <p:cNvSpPr/>
          <p:nvPr userDrawn="1"/>
        </p:nvSpPr>
        <p:spPr>
          <a:xfrm>
            <a:off x="6098216" y="0"/>
            <a:ext cx="60937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8" name="Obraz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83300" y="2970997"/>
            <a:ext cx="458004" cy="916005"/>
          </a:xfrm>
          <a:prstGeom prst="rect">
            <a:avLst/>
          </a:prstGeom>
        </p:spPr>
      </p:pic>
    </p:spTree>
    <p:extLst>
      <p:ext uri="{BB962C8B-B14F-4D97-AF65-F5344CB8AC3E}">
        <p14:creationId xmlns:p14="http://schemas.microsoft.com/office/powerpoint/2010/main" val="2670990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lajd tekstowy_3">
    <p:spTree>
      <p:nvGrpSpPr>
        <p:cNvPr id="1" name=""/>
        <p:cNvGrpSpPr/>
        <p:nvPr/>
      </p:nvGrpSpPr>
      <p:grpSpPr>
        <a:xfrm>
          <a:off x="0" y="0"/>
          <a:ext cx="0" cy="0"/>
          <a:chOff x="0" y="0"/>
          <a:chExt cx="0" cy="0"/>
        </a:xfrm>
      </p:grpSpPr>
      <p:sp>
        <p:nvSpPr>
          <p:cNvPr id="12" name="Prostokąt 11"/>
          <p:cNvSpPr/>
          <p:nvPr userDrawn="1"/>
        </p:nvSpPr>
        <p:spPr>
          <a:xfrm>
            <a:off x="0" y="0"/>
            <a:ext cx="60937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13" name="Obraz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3784" y="2970997"/>
            <a:ext cx="458004" cy="916005"/>
          </a:xfrm>
          <a:prstGeom prst="rect">
            <a:avLst/>
          </a:prstGeom>
        </p:spPr>
      </p:pic>
      <p:sp>
        <p:nvSpPr>
          <p:cNvPr id="7" name="Symbol zastępczy tekstu 9"/>
          <p:cNvSpPr>
            <a:spLocks noGrp="1"/>
          </p:cNvSpPr>
          <p:nvPr>
            <p:ph type="body" sz="quarter" idx="11" hasCustomPrompt="1"/>
          </p:nvPr>
        </p:nvSpPr>
        <p:spPr>
          <a:xfrm>
            <a:off x="602701" y="2026050"/>
            <a:ext cx="4667799" cy="2838050"/>
          </a:xfrm>
          <a:prstGeom prst="rect">
            <a:avLst/>
          </a:prstGeom>
        </p:spPr>
        <p:txBody>
          <a:bodyPr/>
          <a:lstStyle>
            <a:lvl1pPr marL="0" indent="0" algn="ctr">
              <a:buNone/>
              <a:defRPr sz="20000" b="1">
                <a:solidFill>
                  <a:schemeClr val="bg1"/>
                </a:solidFill>
              </a:defRPr>
            </a:lvl1pPr>
          </a:lstStyle>
          <a:p>
            <a:pPr lvl="0"/>
            <a:r>
              <a:rPr lang="pl-PL" dirty="0"/>
              <a:t>01</a:t>
            </a:r>
          </a:p>
        </p:txBody>
      </p:sp>
      <p:sp>
        <p:nvSpPr>
          <p:cNvPr id="8" name="Symbol zastępczy tytułu 1"/>
          <p:cNvSpPr>
            <a:spLocks noGrp="1"/>
          </p:cNvSpPr>
          <p:nvPr>
            <p:ph type="title"/>
          </p:nvPr>
        </p:nvSpPr>
        <p:spPr>
          <a:xfrm>
            <a:off x="6856954" y="2970997"/>
            <a:ext cx="5029880" cy="723447"/>
          </a:xfrm>
          <a:prstGeom prst="rect">
            <a:avLst/>
          </a:prstGeom>
        </p:spPr>
        <p:txBody>
          <a:bodyPr vert="horz" lIns="91440" tIns="45720" rIns="91440" bIns="45720" rtlCol="0" anchor="b">
            <a:noAutofit/>
          </a:bodyPr>
          <a:lstStyle/>
          <a:p>
            <a:r>
              <a:rPr lang="pl-PL" dirty="0"/>
              <a:t>TYTUŁ SLAJDU</a:t>
            </a:r>
          </a:p>
        </p:txBody>
      </p:sp>
      <p:sp>
        <p:nvSpPr>
          <p:cNvPr id="10" name="Symbol zastępczy tekstu 6"/>
          <p:cNvSpPr>
            <a:spLocks noGrp="1"/>
          </p:cNvSpPr>
          <p:nvPr>
            <p:ph type="body" sz="quarter" idx="10" hasCustomPrompt="1"/>
          </p:nvPr>
        </p:nvSpPr>
        <p:spPr>
          <a:xfrm>
            <a:off x="6857634" y="3694113"/>
            <a:ext cx="5029200" cy="1292225"/>
          </a:xfrm>
          <a:prstGeom prst="rect">
            <a:avLst/>
          </a:prstGeom>
        </p:spPr>
        <p:txBody>
          <a:bodyPr/>
          <a:lstStyle>
            <a:lvl1pPr marL="0" indent="0">
              <a:buNone/>
              <a:defRPr sz="2000"/>
            </a:lvl1pPr>
          </a:lstStyle>
          <a:p>
            <a:pPr lvl="0"/>
            <a:r>
              <a:rPr lang="pl-PL" dirty="0"/>
              <a:t>PODTYTUŁ</a:t>
            </a:r>
          </a:p>
        </p:txBody>
      </p:sp>
    </p:spTree>
    <p:extLst>
      <p:ext uri="{BB962C8B-B14F-4D97-AF65-F5344CB8AC3E}">
        <p14:creationId xmlns:p14="http://schemas.microsoft.com/office/powerpoint/2010/main" val="30668886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lajd tytułowy_początkowy">
    <p:spTree>
      <p:nvGrpSpPr>
        <p:cNvPr id="1" name=""/>
        <p:cNvGrpSpPr/>
        <p:nvPr/>
      </p:nvGrpSpPr>
      <p:grpSpPr>
        <a:xfrm>
          <a:off x="0" y="0"/>
          <a:ext cx="0" cy="0"/>
          <a:chOff x="0" y="0"/>
          <a:chExt cx="0" cy="0"/>
        </a:xfrm>
      </p:grpSpPr>
      <p:sp>
        <p:nvSpPr>
          <p:cNvPr id="8" name="Symbol zastępczy tytułu 1"/>
          <p:cNvSpPr>
            <a:spLocks noGrp="1"/>
          </p:cNvSpPr>
          <p:nvPr>
            <p:ph type="title"/>
          </p:nvPr>
        </p:nvSpPr>
        <p:spPr>
          <a:xfrm>
            <a:off x="4270731" y="461986"/>
            <a:ext cx="7534091" cy="723447"/>
          </a:xfrm>
          <a:prstGeom prst="rect">
            <a:avLst/>
          </a:prstGeom>
        </p:spPr>
        <p:txBody>
          <a:bodyPr vert="horz" lIns="91440" tIns="45720" rIns="91440" bIns="45720" rtlCol="0" anchor="t">
            <a:noAutofit/>
          </a:bodyPr>
          <a:lstStyle>
            <a:lvl1pPr algn="r">
              <a:defRPr>
                <a:solidFill>
                  <a:schemeClr val="bg1"/>
                </a:solidFill>
              </a:defRPr>
            </a:lvl1pPr>
          </a:lstStyle>
          <a:p>
            <a:r>
              <a:rPr lang="pl-PL" dirty="0"/>
              <a:t>TYTUŁ SLAJDU</a:t>
            </a:r>
          </a:p>
        </p:txBody>
      </p:sp>
    </p:spTree>
    <p:extLst>
      <p:ext uri="{BB962C8B-B14F-4D97-AF65-F5344CB8AC3E}">
        <p14:creationId xmlns:p14="http://schemas.microsoft.com/office/powerpoint/2010/main" val="2308284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lajd tytułowy_końcowy">
    <p:spTree>
      <p:nvGrpSpPr>
        <p:cNvPr id="1" name=""/>
        <p:cNvGrpSpPr/>
        <p:nvPr/>
      </p:nvGrpSpPr>
      <p:grpSpPr>
        <a:xfrm>
          <a:off x="0" y="0"/>
          <a:ext cx="0" cy="0"/>
          <a:chOff x="0" y="0"/>
          <a:chExt cx="0" cy="0"/>
        </a:xfrm>
      </p:grpSpPr>
      <p:pic>
        <p:nvPicPr>
          <p:cNvPr id="3" name="Obraz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sp>
        <p:nvSpPr>
          <p:cNvPr id="8" name="Symbol zastępczy tytułu 1"/>
          <p:cNvSpPr>
            <a:spLocks noGrp="1"/>
          </p:cNvSpPr>
          <p:nvPr>
            <p:ph type="title" hasCustomPrompt="1"/>
          </p:nvPr>
        </p:nvSpPr>
        <p:spPr>
          <a:xfrm>
            <a:off x="1600399" y="5058908"/>
            <a:ext cx="8969428" cy="723447"/>
          </a:xfrm>
          <a:prstGeom prst="rect">
            <a:avLst/>
          </a:prstGeom>
        </p:spPr>
        <p:txBody>
          <a:bodyPr vert="horz" lIns="91440" tIns="45720" rIns="91440" bIns="45720" rtlCol="0" anchor="b">
            <a:noAutofit/>
          </a:bodyPr>
          <a:lstStyle>
            <a:lvl1pPr algn="ctr">
              <a:defRPr baseline="0">
                <a:solidFill>
                  <a:schemeClr val="bg1"/>
                </a:solidFill>
              </a:defRPr>
            </a:lvl1pPr>
          </a:lstStyle>
          <a:p>
            <a:r>
              <a:rPr lang="pl-PL" dirty="0"/>
              <a:t>DZIĘKUJĘ ZA UWAGĘ</a:t>
            </a:r>
          </a:p>
        </p:txBody>
      </p:sp>
      <p:pic>
        <p:nvPicPr>
          <p:cNvPr id="5" name="Obraz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74889" y="466380"/>
            <a:ext cx="3220450" cy="700098"/>
          </a:xfrm>
          <a:prstGeom prst="rect">
            <a:avLst/>
          </a:prstGeom>
        </p:spPr>
      </p:pic>
    </p:spTree>
    <p:extLst>
      <p:ext uri="{BB962C8B-B14F-4D97-AF65-F5344CB8AC3E}">
        <p14:creationId xmlns:p14="http://schemas.microsoft.com/office/powerpoint/2010/main" val="354718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Slajd tytułowy_końcowy">
    <p:spTree>
      <p:nvGrpSpPr>
        <p:cNvPr id="1" name=""/>
        <p:cNvGrpSpPr/>
        <p:nvPr/>
      </p:nvGrpSpPr>
      <p:grpSpPr>
        <a:xfrm>
          <a:off x="0" y="0"/>
          <a:ext cx="0" cy="0"/>
          <a:chOff x="0" y="0"/>
          <a:chExt cx="0" cy="0"/>
        </a:xfrm>
      </p:grpSpPr>
      <p:pic>
        <p:nvPicPr>
          <p:cNvPr id="3" name="Obraz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sp>
        <p:nvSpPr>
          <p:cNvPr id="8" name="Symbol zastępczy tytułu 1"/>
          <p:cNvSpPr>
            <a:spLocks noGrp="1"/>
          </p:cNvSpPr>
          <p:nvPr>
            <p:ph type="title" hasCustomPrompt="1"/>
          </p:nvPr>
        </p:nvSpPr>
        <p:spPr>
          <a:xfrm>
            <a:off x="1600399" y="5058908"/>
            <a:ext cx="8969428" cy="723447"/>
          </a:xfrm>
          <a:prstGeom prst="rect">
            <a:avLst/>
          </a:prstGeom>
        </p:spPr>
        <p:txBody>
          <a:bodyPr vert="horz" lIns="91440" tIns="45720" rIns="91440" bIns="45720" rtlCol="0" anchor="b">
            <a:noAutofit/>
          </a:bodyPr>
          <a:lstStyle>
            <a:lvl1pPr algn="ctr">
              <a:defRPr baseline="0">
                <a:solidFill>
                  <a:schemeClr val="bg1"/>
                </a:solidFill>
              </a:defRPr>
            </a:lvl1pPr>
          </a:lstStyle>
          <a:p>
            <a:r>
              <a:rPr lang="pl-PL" dirty="0"/>
              <a:t>DZIĘKUJĘ ZA UWAGĘ</a:t>
            </a:r>
          </a:p>
        </p:txBody>
      </p:sp>
      <p:pic>
        <p:nvPicPr>
          <p:cNvPr id="10" name="Obraz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486400" y="5925876"/>
            <a:ext cx="452571" cy="299339"/>
          </a:xfrm>
          <a:prstGeom prst="rect">
            <a:avLst/>
          </a:prstGeom>
        </p:spPr>
      </p:pic>
      <p:pic>
        <p:nvPicPr>
          <p:cNvPr id="11" name="Obraz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078082" y="5925878"/>
            <a:ext cx="203121" cy="299337"/>
          </a:xfrm>
          <a:prstGeom prst="rect">
            <a:avLst/>
          </a:prstGeom>
        </p:spPr>
      </p:pic>
      <p:pic>
        <p:nvPicPr>
          <p:cNvPr id="12" name="Obraz 1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420314" y="5925876"/>
            <a:ext cx="313593" cy="299339"/>
          </a:xfrm>
          <a:prstGeom prst="rect">
            <a:avLst/>
          </a:prstGeom>
        </p:spPr>
      </p:pic>
      <p:pic>
        <p:nvPicPr>
          <p:cNvPr id="9" name="Obraz 8"/>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4474889" y="466380"/>
            <a:ext cx="3220450" cy="700098"/>
          </a:xfrm>
          <a:prstGeom prst="rect">
            <a:avLst/>
          </a:prstGeom>
        </p:spPr>
      </p:pic>
    </p:spTree>
    <p:extLst>
      <p:ext uri="{BB962C8B-B14F-4D97-AF65-F5344CB8AC3E}">
        <p14:creationId xmlns:p14="http://schemas.microsoft.com/office/powerpoint/2010/main" val="1477070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ajd tytułowy_początkowy">
    <p:spTree>
      <p:nvGrpSpPr>
        <p:cNvPr id="1" name=""/>
        <p:cNvGrpSpPr/>
        <p:nvPr/>
      </p:nvGrpSpPr>
      <p:grpSpPr>
        <a:xfrm>
          <a:off x="0" y="0"/>
          <a:ext cx="0" cy="0"/>
          <a:chOff x="0" y="0"/>
          <a:chExt cx="0" cy="0"/>
        </a:xfrm>
      </p:grpSpPr>
      <p:sp>
        <p:nvSpPr>
          <p:cNvPr id="3" name="Podtytuł 2"/>
          <p:cNvSpPr>
            <a:spLocks noGrp="1"/>
          </p:cNvSpPr>
          <p:nvPr>
            <p:ph type="subTitle" idx="1" hasCustomPrompt="1"/>
          </p:nvPr>
        </p:nvSpPr>
        <p:spPr>
          <a:xfrm>
            <a:off x="1817688" y="5229330"/>
            <a:ext cx="8969428" cy="54009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dirty="0"/>
              <a:t>IMIĘ NAZWISKO</a:t>
            </a:r>
          </a:p>
        </p:txBody>
      </p:sp>
      <p:sp>
        <p:nvSpPr>
          <p:cNvPr id="8" name="Symbol zastępczy tytułu 1"/>
          <p:cNvSpPr>
            <a:spLocks noGrp="1"/>
          </p:cNvSpPr>
          <p:nvPr>
            <p:ph type="title"/>
          </p:nvPr>
        </p:nvSpPr>
        <p:spPr>
          <a:xfrm>
            <a:off x="1817688" y="4505883"/>
            <a:ext cx="8969428" cy="723447"/>
          </a:xfrm>
          <a:prstGeom prst="rect">
            <a:avLst/>
          </a:prstGeom>
        </p:spPr>
        <p:txBody>
          <a:bodyPr vert="horz" lIns="91440" tIns="45720" rIns="91440" bIns="45720" rtlCol="0" anchor="b">
            <a:noAutofit/>
          </a:bodyPr>
          <a:lstStyle/>
          <a:p>
            <a:r>
              <a:rPr lang="pl-PL" dirty="0"/>
              <a:t>TYTUŁ SLAJDU</a:t>
            </a:r>
          </a:p>
        </p:txBody>
      </p:sp>
      <p:sp>
        <p:nvSpPr>
          <p:cNvPr id="5" name="Symbol zastępczy tekstu 4"/>
          <p:cNvSpPr>
            <a:spLocks noGrp="1"/>
          </p:cNvSpPr>
          <p:nvPr>
            <p:ph type="body" sz="quarter" idx="10" hasCustomPrompt="1"/>
          </p:nvPr>
        </p:nvSpPr>
        <p:spPr>
          <a:xfrm>
            <a:off x="1817688" y="5768975"/>
            <a:ext cx="8970054" cy="544739"/>
          </a:xfrm>
          <a:prstGeom prst="rect">
            <a:avLst/>
          </a:prstGeom>
        </p:spPr>
        <p:txBody>
          <a:bodyPr anchor="ctr"/>
          <a:lstStyle>
            <a:lvl1pPr marL="0" indent="0">
              <a:buNone/>
              <a:defRPr sz="2400"/>
            </a:lvl1pPr>
          </a:lstStyle>
          <a:p>
            <a:pPr lvl="0"/>
            <a:r>
              <a:rPr lang="pl-PL" dirty="0"/>
              <a:t>MIEJSCE, DATA</a:t>
            </a:r>
          </a:p>
        </p:txBody>
      </p:sp>
    </p:spTree>
    <p:extLst>
      <p:ext uri="{BB962C8B-B14F-4D97-AF65-F5344CB8AC3E}">
        <p14:creationId xmlns:p14="http://schemas.microsoft.com/office/powerpoint/2010/main" val="183419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ajd tytułowy_końcowy">
    <p:spTree>
      <p:nvGrpSpPr>
        <p:cNvPr id="1" name=""/>
        <p:cNvGrpSpPr/>
        <p:nvPr/>
      </p:nvGrpSpPr>
      <p:grpSpPr>
        <a:xfrm>
          <a:off x="0" y="0"/>
          <a:ext cx="0" cy="0"/>
          <a:chOff x="0" y="0"/>
          <a:chExt cx="0" cy="0"/>
        </a:xfrm>
      </p:grpSpPr>
      <p:sp>
        <p:nvSpPr>
          <p:cNvPr id="8" name="Symbol zastępczy tytułu 1"/>
          <p:cNvSpPr>
            <a:spLocks noGrp="1"/>
          </p:cNvSpPr>
          <p:nvPr>
            <p:ph type="title" hasCustomPrompt="1"/>
          </p:nvPr>
        </p:nvSpPr>
        <p:spPr>
          <a:xfrm>
            <a:off x="1817688" y="4862965"/>
            <a:ext cx="8969428" cy="723447"/>
          </a:xfrm>
          <a:prstGeom prst="rect">
            <a:avLst/>
          </a:prstGeom>
        </p:spPr>
        <p:txBody>
          <a:bodyPr vert="horz" lIns="91440" tIns="45720" rIns="91440" bIns="45720" rtlCol="0" anchor="b">
            <a:noAutofit/>
          </a:bodyPr>
          <a:lstStyle>
            <a:lvl1pPr>
              <a:defRPr baseline="0"/>
            </a:lvl1pPr>
          </a:lstStyle>
          <a:p>
            <a:r>
              <a:rPr lang="pl-PL" dirty="0"/>
              <a:t>DZIĘKUJĘ ZA UWAGĘ</a:t>
            </a:r>
          </a:p>
        </p:txBody>
      </p:sp>
      <p:sp>
        <p:nvSpPr>
          <p:cNvPr id="5" name="Symbol zastępczy tekstu 4"/>
          <p:cNvSpPr>
            <a:spLocks noGrp="1"/>
          </p:cNvSpPr>
          <p:nvPr>
            <p:ph type="body" sz="quarter" idx="10" hasCustomPrompt="1"/>
          </p:nvPr>
        </p:nvSpPr>
        <p:spPr>
          <a:xfrm>
            <a:off x="1817688" y="5586412"/>
            <a:ext cx="8970054" cy="544739"/>
          </a:xfrm>
          <a:prstGeom prst="rect">
            <a:avLst/>
          </a:prstGeom>
        </p:spPr>
        <p:txBody>
          <a:bodyPr anchor="ctr"/>
          <a:lstStyle>
            <a:lvl1pPr marL="0" indent="0">
              <a:buNone/>
              <a:defRPr sz="2400"/>
            </a:lvl1pPr>
          </a:lstStyle>
          <a:p>
            <a:pPr lvl="0"/>
            <a:r>
              <a:rPr lang="pl-PL" dirty="0"/>
              <a:t>MIEJSCE, DATA</a:t>
            </a:r>
          </a:p>
        </p:txBody>
      </p:sp>
    </p:spTree>
    <p:extLst>
      <p:ext uri="{BB962C8B-B14F-4D97-AF65-F5344CB8AC3E}">
        <p14:creationId xmlns:p14="http://schemas.microsoft.com/office/powerpoint/2010/main" val="3630554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ajd tytułowy_początkowy">
    <p:spTree>
      <p:nvGrpSpPr>
        <p:cNvPr id="1" name=""/>
        <p:cNvGrpSpPr/>
        <p:nvPr/>
      </p:nvGrpSpPr>
      <p:grpSpPr>
        <a:xfrm>
          <a:off x="0" y="0"/>
          <a:ext cx="0" cy="0"/>
          <a:chOff x="0" y="0"/>
          <a:chExt cx="0" cy="0"/>
        </a:xfrm>
      </p:grpSpPr>
      <p:sp>
        <p:nvSpPr>
          <p:cNvPr id="3" name="Podtytuł 2"/>
          <p:cNvSpPr>
            <a:spLocks noGrp="1"/>
          </p:cNvSpPr>
          <p:nvPr>
            <p:ph type="subTitle" idx="1" hasCustomPrompt="1"/>
          </p:nvPr>
        </p:nvSpPr>
        <p:spPr>
          <a:xfrm>
            <a:off x="1817688" y="5229330"/>
            <a:ext cx="8969428" cy="54009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dirty="0"/>
              <a:t>IMIĘ NAZWISKO</a:t>
            </a:r>
          </a:p>
        </p:txBody>
      </p:sp>
      <p:sp>
        <p:nvSpPr>
          <p:cNvPr id="8" name="Symbol zastępczy tytułu 1"/>
          <p:cNvSpPr>
            <a:spLocks noGrp="1"/>
          </p:cNvSpPr>
          <p:nvPr>
            <p:ph type="title"/>
          </p:nvPr>
        </p:nvSpPr>
        <p:spPr>
          <a:xfrm>
            <a:off x="1817688" y="4505883"/>
            <a:ext cx="8969428" cy="723447"/>
          </a:xfrm>
          <a:prstGeom prst="rect">
            <a:avLst/>
          </a:prstGeom>
        </p:spPr>
        <p:txBody>
          <a:bodyPr vert="horz" lIns="91440" tIns="45720" rIns="91440" bIns="45720" rtlCol="0" anchor="b">
            <a:noAutofit/>
          </a:bodyPr>
          <a:lstStyle/>
          <a:p>
            <a:r>
              <a:rPr lang="pl-PL" dirty="0"/>
              <a:t>TYTUŁ SLAJDU</a:t>
            </a:r>
          </a:p>
        </p:txBody>
      </p:sp>
      <p:sp>
        <p:nvSpPr>
          <p:cNvPr id="5" name="Symbol zastępczy tekstu 4"/>
          <p:cNvSpPr>
            <a:spLocks noGrp="1"/>
          </p:cNvSpPr>
          <p:nvPr>
            <p:ph type="body" sz="quarter" idx="10" hasCustomPrompt="1"/>
          </p:nvPr>
        </p:nvSpPr>
        <p:spPr>
          <a:xfrm>
            <a:off x="1817688" y="5768975"/>
            <a:ext cx="8970054" cy="544739"/>
          </a:xfrm>
          <a:prstGeom prst="rect">
            <a:avLst/>
          </a:prstGeom>
        </p:spPr>
        <p:txBody>
          <a:bodyPr anchor="ctr"/>
          <a:lstStyle>
            <a:lvl1pPr marL="0" indent="0">
              <a:buNone/>
              <a:defRPr sz="2400"/>
            </a:lvl1pPr>
          </a:lstStyle>
          <a:p>
            <a:pPr lvl="0"/>
            <a:r>
              <a:rPr lang="pl-PL" dirty="0"/>
              <a:t>MIEJSCE, DATA</a:t>
            </a:r>
          </a:p>
        </p:txBody>
      </p:sp>
    </p:spTree>
    <p:extLst>
      <p:ext uri="{BB962C8B-B14F-4D97-AF65-F5344CB8AC3E}">
        <p14:creationId xmlns:p14="http://schemas.microsoft.com/office/powerpoint/2010/main" val="599680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ajd tytułowy_końcowy">
    <p:spTree>
      <p:nvGrpSpPr>
        <p:cNvPr id="1" name=""/>
        <p:cNvGrpSpPr/>
        <p:nvPr/>
      </p:nvGrpSpPr>
      <p:grpSpPr>
        <a:xfrm>
          <a:off x="0" y="0"/>
          <a:ext cx="0" cy="0"/>
          <a:chOff x="0" y="0"/>
          <a:chExt cx="0" cy="0"/>
        </a:xfrm>
      </p:grpSpPr>
      <p:sp>
        <p:nvSpPr>
          <p:cNvPr id="8" name="Symbol zastępczy tytułu 1"/>
          <p:cNvSpPr>
            <a:spLocks noGrp="1"/>
          </p:cNvSpPr>
          <p:nvPr>
            <p:ph type="title" hasCustomPrompt="1"/>
          </p:nvPr>
        </p:nvSpPr>
        <p:spPr>
          <a:xfrm>
            <a:off x="1817688" y="4862965"/>
            <a:ext cx="8969428" cy="723447"/>
          </a:xfrm>
          <a:prstGeom prst="rect">
            <a:avLst/>
          </a:prstGeom>
        </p:spPr>
        <p:txBody>
          <a:bodyPr vert="horz" lIns="91440" tIns="45720" rIns="91440" bIns="45720" rtlCol="0" anchor="b">
            <a:noAutofit/>
          </a:bodyPr>
          <a:lstStyle>
            <a:lvl1pPr>
              <a:defRPr baseline="0"/>
            </a:lvl1pPr>
          </a:lstStyle>
          <a:p>
            <a:r>
              <a:rPr lang="pl-PL" dirty="0"/>
              <a:t>DZIĘKUJĘ ZA UWAGĘ</a:t>
            </a:r>
          </a:p>
        </p:txBody>
      </p:sp>
      <p:sp>
        <p:nvSpPr>
          <p:cNvPr id="5" name="Symbol zastępczy tekstu 4"/>
          <p:cNvSpPr>
            <a:spLocks noGrp="1"/>
          </p:cNvSpPr>
          <p:nvPr>
            <p:ph type="body" sz="quarter" idx="10" hasCustomPrompt="1"/>
          </p:nvPr>
        </p:nvSpPr>
        <p:spPr>
          <a:xfrm>
            <a:off x="1817688" y="5586412"/>
            <a:ext cx="8970054" cy="544739"/>
          </a:xfrm>
          <a:prstGeom prst="rect">
            <a:avLst/>
          </a:prstGeom>
        </p:spPr>
        <p:txBody>
          <a:bodyPr anchor="ctr"/>
          <a:lstStyle>
            <a:lvl1pPr marL="0" indent="0">
              <a:buNone/>
              <a:defRPr sz="2400"/>
            </a:lvl1pPr>
          </a:lstStyle>
          <a:p>
            <a:pPr lvl="0"/>
            <a:r>
              <a:rPr lang="pl-PL" dirty="0"/>
              <a:t>MIEJSCE, DATA</a:t>
            </a:r>
          </a:p>
        </p:txBody>
      </p:sp>
    </p:spTree>
    <p:extLst>
      <p:ext uri="{BB962C8B-B14F-4D97-AF65-F5344CB8AC3E}">
        <p14:creationId xmlns:p14="http://schemas.microsoft.com/office/powerpoint/2010/main" val="834551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lajd tekstowy_1">
    <p:spTree>
      <p:nvGrpSpPr>
        <p:cNvPr id="1" name=""/>
        <p:cNvGrpSpPr/>
        <p:nvPr/>
      </p:nvGrpSpPr>
      <p:grpSpPr>
        <a:xfrm>
          <a:off x="0" y="0"/>
          <a:ext cx="0" cy="0"/>
          <a:chOff x="0" y="0"/>
          <a:chExt cx="0" cy="0"/>
        </a:xfrm>
      </p:grpSpPr>
      <p:sp>
        <p:nvSpPr>
          <p:cNvPr id="4" name="Symbol zastępczy tekstu 3"/>
          <p:cNvSpPr>
            <a:spLocks noGrp="1"/>
          </p:cNvSpPr>
          <p:nvPr>
            <p:ph type="body" sz="quarter" idx="10" hasCustomPrompt="1"/>
          </p:nvPr>
        </p:nvSpPr>
        <p:spPr>
          <a:xfrm>
            <a:off x="1459140" y="1698850"/>
            <a:ext cx="10036175" cy="4267200"/>
          </a:xfrm>
          <a:prstGeom prst="rect">
            <a:avLst/>
          </a:prstGeom>
        </p:spPr>
        <p:txBody>
          <a:bodyPr/>
          <a:lstStyle>
            <a:lvl1pPr marL="0" indent="0">
              <a:buNone/>
              <a:defRPr sz="2400"/>
            </a:lvl1pPr>
          </a:lstStyle>
          <a:p>
            <a:pPr lvl="0"/>
            <a:r>
              <a:rPr lang="pl-PL" dirty="0"/>
              <a:t>Miejsce na tekst</a:t>
            </a:r>
          </a:p>
        </p:txBody>
      </p:sp>
      <p:pic>
        <p:nvPicPr>
          <p:cNvPr id="3" name="Obraz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7684" y="2970997"/>
            <a:ext cx="458004" cy="916005"/>
          </a:xfrm>
          <a:prstGeom prst="rect">
            <a:avLst/>
          </a:prstGeom>
        </p:spPr>
      </p:pic>
      <p:sp>
        <p:nvSpPr>
          <p:cNvPr id="5" name="Prostokąt 4"/>
          <p:cNvSpPr/>
          <p:nvPr userDrawn="1"/>
        </p:nvSpPr>
        <p:spPr>
          <a:xfrm>
            <a:off x="0" y="0"/>
            <a:ext cx="4676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Symbol zastępczy tytułu 1"/>
          <p:cNvSpPr>
            <a:spLocks noGrp="1"/>
          </p:cNvSpPr>
          <p:nvPr>
            <p:ph type="title"/>
          </p:nvPr>
        </p:nvSpPr>
        <p:spPr>
          <a:xfrm>
            <a:off x="1459139" y="369311"/>
            <a:ext cx="10036175" cy="723447"/>
          </a:xfrm>
          <a:prstGeom prst="rect">
            <a:avLst/>
          </a:prstGeom>
        </p:spPr>
        <p:txBody>
          <a:bodyPr vert="horz" lIns="91440" tIns="45720" rIns="91440" bIns="45720" rtlCol="0" anchor="b">
            <a:noAutofit/>
          </a:bodyPr>
          <a:lstStyle/>
          <a:p>
            <a:r>
              <a:rPr lang="pl-PL" dirty="0"/>
              <a:t>TYTUŁ SLAJDU</a:t>
            </a:r>
          </a:p>
        </p:txBody>
      </p:sp>
    </p:spTree>
    <p:extLst>
      <p:ext uri="{BB962C8B-B14F-4D97-AF65-F5344CB8AC3E}">
        <p14:creationId xmlns:p14="http://schemas.microsoft.com/office/powerpoint/2010/main" val="693776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3_Slajd tekstowy_1">
    <p:spTree>
      <p:nvGrpSpPr>
        <p:cNvPr id="1" name=""/>
        <p:cNvGrpSpPr/>
        <p:nvPr/>
      </p:nvGrpSpPr>
      <p:grpSpPr>
        <a:xfrm>
          <a:off x="0" y="0"/>
          <a:ext cx="0" cy="0"/>
          <a:chOff x="0" y="0"/>
          <a:chExt cx="0" cy="0"/>
        </a:xfrm>
      </p:grpSpPr>
      <p:pic>
        <p:nvPicPr>
          <p:cNvPr id="3" name="Obraz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7684" y="2970997"/>
            <a:ext cx="458004" cy="916005"/>
          </a:xfrm>
          <a:prstGeom prst="rect">
            <a:avLst/>
          </a:prstGeom>
        </p:spPr>
      </p:pic>
      <p:sp>
        <p:nvSpPr>
          <p:cNvPr id="5" name="Prostokąt 4"/>
          <p:cNvSpPr/>
          <p:nvPr userDrawn="1"/>
        </p:nvSpPr>
        <p:spPr>
          <a:xfrm>
            <a:off x="0" y="0"/>
            <a:ext cx="4676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Symbol zastępczy tytułu 1"/>
          <p:cNvSpPr>
            <a:spLocks noGrp="1"/>
          </p:cNvSpPr>
          <p:nvPr>
            <p:ph type="title"/>
          </p:nvPr>
        </p:nvSpPr>
        <p:spPr>
          <a:xfrm>
            <a:off x="1459139" y="369311"/>
            <a:ext cx="10036175" cy="723447"/>
          </a:xfrm>
          <a:prstGeom prst="rect">
            <a:avLst/>
          </a:prstGeom>
        </p:spPr>
        <p:txBody>
          <a:bodyPr vert="horz" lIns="91440" tIns="45720" rIns="91440" bIns="45720" rtlCol="0" anchor="b">
            <a:noAutofit/>
          </a:bodyPr>
          <a:lstStyle/>
          <a:p>
            <a:r>
              <a:rPr lang="pl-PL" dirty="0"/>
              <a:t>TYTUŁ SLAJDU</a:t>
            </a:r>
          </a:p>
        </p:txBody>
      </p:sp>
    </p:spTree>
    <p:extLst>
      <p:ext uri="{BB962C8B-B14F-4D97-AF65-F5344CB8AC3E}">
        <p14:creationId xmlns:p14="http://schemas.microsoft.com/office/powerpoint/2010/main" val="41095843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9.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image" Target="../media/image10.png"/><Relationship Id="rId4" Type="http://schemas.openxmlformats.org/officeDocument/2006/relationships/slideLayout" Target="../slideLayouts/slideLayout11.xml"/><Relationship Id="rId9"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Obraz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pic>
        <p:nvPicPr>
          <p:cNvPr id="8" name="Obraz 7"/>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45439" y="466380"/>
            <a:ext cx="3220450" cy="700098"/>
          </a:xfrm>
          <a:prstGeom prst="rect">
            <a:avLst/>
          </a:prstGeom>
        </p:spPr>
      </p:pic>
    </p:spTree>
    <p:extLst>
      <p:ext uri="{BB962C8B-B14F-4D97-AF65-F5344CB8AC3E}">
        <p14:creationId xmlns:p14="http://schemas.microsoft.com/office/powerpoint/2010/main" val="1099954373"/>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Lst>
  <p:txStyles>
    <p:titleStyle>
      <a:lvl1pPr algn="l" defTabSz="914400" rtl="0" eaLnBrk="1" latinLnBrk="0" hangingPunct="1">
        <a:lnSpc>
          <a:spcPct val="90000"/>
        </a:lnSpc>
        <a:spcBef>
          <a:spcPct val="0"/>
        </a:spcBef>
        <a:buNone/>
        <a:defRPr sz="4800" b="1" kern="1200" baseline="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Obraz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67684" y="2970997"/>
            <a:ext cx="458004" cy="916005"/>
          </a:xfrm>
          <a:prstGeom prst="rect">
            <a:avLst/>
          </a:prstGeom>
        </p:spPr>
      </p:pic>
      <p:pic>
        <p:nvPicPr>
          <p:cNvPr id="8" name="Obraz 7"/>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153444" y="643533"/>
            <a:ext cx="4518015" cy="981387"/>
          </a:xfrm>
          <a:prstGeom prst="rect">
            <a:avLst/>
          </a:prstGeom>
        </p:spPr>
      </p:pic>
      <p:sp>
        <p:nvSpPr>
          <p:cNvPr id="10" name="Prostokąt 9"/>
          <p:cNvSpPr/>
          <p:nvPr userDrawn="1"/>
        </p:nvSpPr>
        <p:spPr>
          <a:xfrm>
            <a:off x="0" y="0"/>
            <a:ext cx="4676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17483561"/>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l" defTabSz="914400" rtl="0" eaLnBrk="1" latinLnBrk="0" hangingPunct="1">
        <a:lnSpc>
          <a:spcPct val="90000"/>
        </a:lnSpc>
        <a:spcBef>
          <a:spcPct val="0"/>
        </a:spcBef>
        <a:buNone/>
        <a:defRPr sz="4800" b="1" kern="1200" baseline="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Obraz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53444" y="642743"/>
            <a:ext cx="4518015" cy="982177"/>
          </a:xfrm>
          <a:prstGeom prst="rect">
            <a:avLst/>
          </a:prstGeom>
        </p:spPr>
      </p:pic>
      <p:pic>
        <p:nvPicPr>
          <p:cNvPr id="9" name="Obraz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67684" y="2970997"/>
            <a:ext cx="458004" cy="916005"/>
          </a:xfrm>
          <a:prstGeom prst="rect">
            <a:avLst/>
          </a:prstGeom>
        </p:spPr>
      </p:pic>
      <p:sp>
        <p:nvSpPr>
          <p:cNvPr id="10" name="Prostokąt 9"/>
          <p:cNvSpPr/>
          <p:nvPr userDrawn="1"/>
        </p:nvSpPr>
        <p:spPr>
          <a:xfrm>
            <a:off x="0" y="0"/>
            <a:ext cx="4676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1330251341"/>
      </p:ext>
    </p:extLst>
  </p:cSld>
  <p:clrMap bg1="lt1" tx1="dk1" bg2="lt2" tx2="dk2" accent1="accent1" accent2="accent2" accent3="accent3" accent4="accent4" accent5="accent5" accent6="accent6" hlink="hlink" folHlink="folHlink"/>
  <p:sldLayoutIdLst>
    <p:sldLayoutId id="2147483671" r:id="rId1"/>
    <p:sldLayoutId id="2147483672" r:id="rId2"/>
  </p:sldLayoutIdLst>
  <p:txStyles>
    <p:titleStyle>
      <a:lvl1pPr algn="l" defTabSz="914400" rtl="0" eaLnBrk="1" latinLnBrk="0" hangingPunct="1">
        <a:lnSpc>
          <a:spcPct val="90000"/>
        </a:lnSpc>
        <a:spcBef>
          <a:spcPct val="0"/>
        </a:spcBef>
        <a:buNone/>
        <a:defRPr sz="4800" b="1" kern="1200" baseline="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Obraz 8"/>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467684" y="2970997"/>
            <a:ext cx="458004" cy="916005"/>
          </a:xfrm>
          <a:prstGeom prst="rect">
            <a:avLst/>
          </a:prstGeom>
        </p:spPr>
      </p:pic>
      <p:sp>
        <p:nvSpPr>
          <p:cNvPr id="10" name="Prostokąt 9"/>
          <p:cNvSpPr/>
          <p:nvPr userDrawn="1"/>
        </p:nvSpPr>
        <p:spPr>
          <a:xfrm>
            <a:off x="0" y="0"/>
            <a:ext cx="467684" cy="6858000"/>
          </a:xfrm>
          <a:prstGeom prst="rect">
            <a:avLst/>
          </a:prstGeom>
          <a:solidFill>
            <a:srgbClr val="E2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3" name="Obraz 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1138404" y="640080"/>
            <a:ext cx="2286439" cy="323727"/>
          </a:xfrm>
          <a:prstGeom prst="rect">
            <a:avLst/>
          </a:prstGeom>
        </p:spPr>
      </p:pic>
    </p:spTree>
    <p:extLst>
      <p:ext uri="{BB962C8B-B14F-4D97-AF65-F5344CB8AC3E}">
        <p14:creationId xmlns:p14="http://schemas.microsoft.com/office/powerpoint/2010/main" val="2055261189"/>
      </p:ext>
    </p:extLst>
  </p:cSld>
  <p:clrMap bg1="lt1" tx1="dk1" bg2="lt2" tx2="dk2" accent1="accent1" accent2="accent2" accent3="accent3" accent4="accent4" accent5="accent5" accent6="accent6" hlink="hlink" folHlink="folHlink"/>
  <p:sldLayoutIdLst>
    <p:sldLayoutId id="2147483653" r:id="rId1"/>
    <p:sldLayoutId id="2147483673" r:id="rId2"/>
    <p:sldLayoutId id="2147483663" r:id="rId3"/>
    <p:sldLayoutId id="2147483664" r:id="rId4"/>
    <p:sldLayoutId id="2147483658" r:id="rId5"/>
    <p:sldLayoutId id="2147483659" r:id="rId6"/>
    <p:sldLayoutId id="2147483674" r:id="rId7"/>
  </p:sldLayoutIdLst>
  <p:txStyles>
    <p:titleStyle>
      <a:lvl1pPr algn="l" defTabSz="914400" rtl="0" eaLnBrk="1" latinLnBrk="0" hangingPunct="1">
        <a:lnSpc>
          <a:spcPct val="90000"/>
        </a:lnSpc>
        <a:spcBef>
          <a:spcPct val="0"/>
        </a:spcBef>
        <a:buNone/>
        <a:defRPr sz="4800" b="1" kern="1200" baseline="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5.png"/><Relationship Id="rId4"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6.png"/><Relationship Id="rId4"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microsoft.com/office/2007/relationships/hdphoto" Target="../media/hdphoto6.wdp"/><Relationship Id="rId5" Type="http://schemas.openxmlformats.org/officeDocument/2006/relationships/image" Target="../media/image19.png"/><Relationship Id="rId4" Type="http://schemas.microsoft.com/office/2007/relationships/hdphoto" Target="../media/hdphoto5.wdp"/></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microsoft.com/office/2007/relationships/hdphoto" Target="../media/hdphoto1.wdp"/><Relationship Id="rId5" Type="http://schemas.openxmlformats.org/officeDocument/2006/relationships/image" Target="../media/image12.png"/><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96F2E605-2066-185C-2F2D-3869FEA6EF81}"/>
              </a:ext>
            </a:extLst>
          </p:cNvPr>
          <p:cNvSpPr txBox="1">
            <a:spLocks noGrp="1"/>
          </p:cNvSpPr>
          <p:nvPr>
            <p:ph type="title"/>
          </p:nvPr>
        </p:nvSpPr>
        <p:spPr>
          <a:xfrm>
            <a:off x="4079457" y="440721"/>
            <a:ext cx="7534275" cy="723900"/>
          </a:xfrm>
          <a:prstGeom prst="rect">
            <a:avLst/>
          </a:prstGeom>
        </p:spPr>
        <p:txBody>
          <a:bodyPr vert="horz" lIns="91440" tIns="45720" rIns="91440" bIns="45720" rtlCol="0" anchor="b">
            <a:normAutofit/>
          </a:bodyPr>
          <a:lstStyle>
            <a:lvl1pPr algn="r" defTabSz="914400" rtl="0" eaLnBrk="1" latinLnBrk="0" hangingPunct="1">
              <a:lnSpc>
                <a:spcPct val="90000"/>
              </a:lnSpc>
              <a:spcBef>
                <a:spcPct val="0"/>
              </a:spcBef>
              <a:buNone/>
              <a:defRPr sz="4800" b="1" kern="1200" baseline="0">
                <a:solidFill>
                  <a:schemeClr val="bg1"/>
                </a:solidFill>
                <a:latin typeface="+mn-lt"/>
                <a:ea typeface="+mj-ea"/>
                <a:cs typeface="+mj-cs"/>
              </a:defRPr>
            </a:lvl1pPr>
          </a:lstStyle>
          <a:p>
            <a:pPr algn="l"/>
            <a:r>
              <a:rPr lang="pl-PL" sz="3600" dirty="0">
                <a:solidFill>
                  <a:schemeClr val="tx1"/>
                </a:solidFill>
                <a:latin typeface="Times New Roman" panose="02020603050405020304" pitchFamily="18" charset="0"/>
                <a:cs typeface="Times New Roman" panose="02020603050405020304" pitchFamily="18" charset="0"/>
              </a:rPr>
              <a:t>WYDZIAŁ LOTNICTWA</a:t>
            </a:r>
          </a:p>
        </p:txBody>
      </p:sp>
      <p:sp>
        <p:nvSpPr>
          <p:cNvPr id="4" name="Podtytuł 2">
            <a:extLst>
              <a:ext uri="{FF2B5EF4-FFF2-40B4-BE49-F238E27FC236}">
                <a16:creationId xmlns:a16="http://schemas.microsoft.com/office/drawing/2014/main" id="{D0C4A097-30B1-943B-94D8-69666F419CD8}"/>
              </a:ext>
            </a:extLst>
          </p:cNvPr>
          <p:cNvSpPr txBox="1">
            <a:spLocks/>
          </p:cNvSpPr>
          <p:nvPr/>
        </p:nvSpPr>
        <p:spPr>
          <a:xfrm>
            <a:off x="4149018" y="1788457"/>
            <a:ext cx="3893963" cy="56116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2000" dirty="0">
                <a:latin typeface="Times New Roman" panose="02020603050405020304" pitchFamily="18" charset="0"/>
                <a:cs typeface="Times New Roman" panose="02020603050405020304" pitchFamily="18" charset="0"/>
              </a:rPr>
              <a:t>Praca dyplomowa - inżynierska</a:t>
            </a:r>
          </a:p>
        </p:txBody>
      </p:sp>
      <p:sp>
        <p:nvSpPr>
          <p:cNvPr id="5" name="Tytuł 1">
            <a:extLst>
              <a:ext uri="{FF2B5EF4-FFF2-40B4-BE49-F238E27FC236}">
                <a16:creationId xmlns:a16="http://schemas.microsoft.com/office/drawing/2014/main" id="{28D412E4-6721-A46F-88B7-289305E8FFD7}"/>
              </a:ext>
            </a:extLst>
          </p:cNvPr>
          <p:cNvSpPr txBox="1">
            <a:spLocks/>
          </p:cNvSpPr>
          <p:nvPr/>
        </p:nvSpPr>
        <p:spPr>
          <a:xfrm>
            <a:off x="1920240" y="2873390"/>
            <a:ext cx="9693492" cy="8751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l-PL" sz="2800" dirty="0">
                <a:latin typeface="Times New Roman" panose="02020603050405020304" pitchFamily="18" charset="0"/>
                <a:cs typeface="Times New Roman" panose="02020603050405020304" pitchFamily="18" charset="0"/>
              </a:rPr>
              <a:t>Projekt i wykonanie sztucznego horyzontu na bazie platformy ESP32</a:t>
            </a:r>
          </a:p>
        </p:txBody>
      </p:sp>
      <p:sp>
        <p:nvSpPr>
          <p:cNvPr id="6" name="Podtytuł 2">
            <a:extLst>
              <a:ext uri="{FF2B5EF4-FFF2-40B4-BE49-F238E27FC236}">
                <a16:creationId xmlns:a16="http://schemas.microsoft.com/office/drawing/2014/main" id="{5C5FDAB2-82C8-1BFD-4150-B5029632DEC5}"/>
              </a:ext>
            </a:extLst>
          </p:cNvPr>
          <p:cNvSpPr txBox="1">
            <a:spLocks/>
          </p:cNvSpPr>
          <p:nvPr/>
        </p:nvSpPr>
        <p:spPr>
          <a:xfrm>
            <a:off x="872641" y="4796116"/>
            <a:ext cx="3893963" cy="1923235"/>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000" dirty="0">
                <a:latin typeface="Times New Roman" panose="02020603050405020304" pitchFamily="18" charset="0"/>
                <a:cs typeface="Times New Roman" panose="02020603050405020304" pitchFamily="18" charset="0"/>
              </a:rPr>
              <a:t>Promotor pracy:</a:t>
            </a:r>
          </a:p>
          <a:p>
            <a:pPr algn="l"/>
            <a:r>
              <a:rPr lang="pl-PL" sz="2000" dirty="0">
                <a:latin typeface="Times New Roman" panose="02020603050405020304" pitchFamily="18" charset="0"/>
                <a:cs typeface="Times New Roman" panose="02020603050405020304" pitchFamily="18" charset="0"/>
              </a:rPr>
              <a:t>mjr mgr inż. Jacek Janiszewski</a:t>
            </a:r>
          </a:p>
        </p:txBody>
      </p:sp>
      <p:sp>
        <p:nvSpPr>
          <p:cNvPr id="7" name="Podtytuł 2">
            <a:extLst>
              <a:ext uri="{FF2B5EF4-FFF2-40B4-BE49-F238E27FC236}">
                <a16:creationId xmlns:a16="http://schemas.microsoft.com/office/drawing/2014/main" id="{7C486949-2265-9EB8-A2FB-612E1F704549}"/>
              </a:ext>
            </a:extLst>
          </p:cNvPr>
          <p:cNvSpPr txBox="1">
            <a:spLocks/>
          </p:cNvSpPr>
          <p:nvPr/>
        </p:nvSpPr>
        <p:spPr>
          <a:xfrm>
            <a:off x="8423181" y="4796116"/>
            <a:ext cx="3893963" cy="1923235"/>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000" dirty="0">
                <a:latin typeface="Times New Roman" panose="02020603050405020304" pitchFamily="18" charset="0"/>
                <a:cs typeface="Times New Roman" panose="02020603050405020304" pitchFamily="18" charset="0"/>
              </a:rPr>
              <a:t>Wykonał:</a:t>
            </a:r>
          </a:p>
          <a:p>
            <a:pPr algn="l"/>
            <a:r>
              <a:rPr lang="pl-PL" sz="2000" dirty="0">
                <a:latin typeface="Times New Roman" panose="02020603050405020304" pitchFamily="18" charset="0"/>
                <a:cs typeface="Times New Roman" panose="02020603050405020304" pitchFamily="18" charset="0"/>
              </a:rPr>
              <a:t>Kajetan Maciejski</a:t>
            </a:r>
          </a:p>
          <a:p>
            <a:pPr algn="l"/>
            <a:r>
              <a:rPr lang="pl-PL" sz="2000" dirty="0">
                <a:latin typeface="Times New Roman" panose="02020603050405020304" pitchFamily="18" charset="0"/>
                <a:cs typeface="Times New Roman" panose="02020603050405020304" pitchFamily="18" charset="0"/>
              </a:rPr>
              <a:t>nr albumu: 5487</a:t>
            </a:r>
          </a:p>
        </p:txBody>
      </p:sp>
    </p:spTree>
    <p:extLst>
      <p:ext uri="{BB962C8B-B14F-4D97-AF65-F5344CB8AC3E}">
        <p14:creationId xmlns:p14="http://schemas.microsoft.com/office/powerpoint/2010/main" val="1197094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5153283" y="144368"/>
            <a:ext cx="6581516" cy="892019"/>
          </a:xfrm>
        </p:spPr>
        <p:txBody>
          <a:bodyPr/>
          <a:lstStyle/>
          <a:p>
            <a:r>
              <a:rPr lang="pl-PL" sz="2400" dirty="0">
                <a:latin typeface="Times New Roman" panose="02020603050405020304" pitchFamily="18" charset="0"/>
                <a:cs typeface="Times New Roman" panose="02020603050405020304" pitchFamily="18" charset="0"/>
              </a:rPr>
              <a:t>Napisanie oprogramowania na platformę ESP32</a:t>
            </a:r>
            <a:endParaRPr lang="pl-PL" dirty="0"/>
          </a:p>
        </p:txBody>
      </p:sp>
      <p:pic>
        <p:nvPicPr>
          <p:cNvPr id="6" name="Picture 5" descr="Diagram&#10;&#10;Description automatically generated">
            <a:extLst>
              <a:ext uri="{FF2B5EF4-FFF2-40B4-BE49-F238E27FC236}">
                <a16:creationId xmlns:a16="http://schemas.microsoft.com/office/drawing/2014/main" id="{E35E71B0-3FAD-B557-69CC-A2055FF57224}"/>
              </a:ext>
            </a:extLst>
          </p:cNvPr>
          <p:cNvPicPr>
            <a:picLocks noChangeAspect="1"/>
          </p:cNvPicPr>
          <p:nvPr/>
        </p:nvPicPr>
        <p:blipFill>
          <a:blip r:embed="rId3"/>
          <a:stretch>
            <a:fillRect/>
          </a:stretch>
        </p:blipFill>
        <p:spPr>
          <a:xfrm>
            <a:off x="5153283" y="1219200"/>
            <a:ext cx="6755840" cy="5494432"/>
          </a:xfrm>
          <a:prstGeom prst="rect">
            <a:avLst/>
          </a:prstGeom>
        </p:spPr>
      </p:pic>
      <p:pic>
        <p:nvPicPr>
          <p:cNvPr id="8" name="Picture 7">
            <a:extLst>
              <a:ext uri="{FF2B5EF4-FFF2-40B4-BE49-F238E27FC236}">
                <a16:creationId xmlns:a16="http://schemas.microsoft.com/office/drawing/2014/main" id="{3B24FF9C-79D3-77A6-DB06-B6710B80BA30}"/>
              </a:ext>
            </a:extLst>
          </p:cNvPr>
          <p:cNvPicPr>
            <a:picLocks noChangeAspect="1"/>
          </p:cNvPicPr>
          <p:nvPr/>
        </p:nvPicPr>
        <p:blipFill>
          <a:blip r:embed="rId4"/>
          <a:stretch>
            <a:fillRect/>
          </a:stretch>
        </p:blipFill>
        <p:spPr>
          <a:xfrm>
            <a:off x="943540" y="1219200"/>
            <a:ext cx="4209743" cy="3657600"/>
          </a:xfrm>
          <a:prstGeom prst="rect">
            <a:avLst/>
          </a:prstGeom>
        </p:spPr>
      </p:pic>
    </p:spTree>
    <p:extLst>
      <p:ext uri="{BB962C8B-B14F-4D97-AF65-F5344CB8AC3E}">
        <p14:creationId xmlns:p14="http://schemas.microsoft.com/office/powerpoint/2010/main" val="964429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550B8AD-B21F-FEB1-E90A-531AFCB90A29}"/>
              </a:ext>
            </a:extLst>
          </p:cNvPr>
          <p:cNvSpPr>
            <a:spLocks noGrp="1"/>
          </p:cNvSpPr>
          <p:nvPr>
            <p:ph type="title"/>
          </p:nvPr>
        </p:nvSpPr>
        <p:spPr/>
        <p:txBody>
          <a:bodyPr/>
          <a:lstStyle/>
          <a:p>
            <a:r>
              <a:rPr lang="pl-PL" dirty="0"/>
              <a:t>Skompletowanie urządzenia</a:t>
            </a:r>
          </a:p>
        </p:txBody>
      </p:sp>
      <p:pic>
        <p:nvPicPr>
          <p:cNvPr id="4" name="Picture 3" descr="A picture containing table, floor, electronics&#10;&#10;Description automatically generated">
            <a:extLst>
              <a:ext uri="{FF2B5EF4-FFF2-40B4-BE49-F238E27FC236}">
                <a16:creationId xmlns:a16="http://schemas.microsoft.com/office/drawing/2014/main" id="{62BA466A-C9BC-1360-8F7D-3A75DAD376F3}"/>
              </a:ext>
            </a:extLst>
          </p:cNvPr>
          <p:cNvPicPr>
            <a:picLocks noChangeAspect="1"/>
          </p:cNvPicPr>
          <p:nvPr/>
        </p:nvPicPr>
        <p:blipFill>
          <a:blip r:embed="rId3"/>
          <a:stretch>
            <a:fillRect/>
          </a:stretch>
        </p:blipFill>
        <p:spPr>
          <a:xfrm>
            <a:off x="3483982" y="1617561"/>
            <a:ext cx="5355218" cy="4429777"/>
          </a:xfrm>
          <a:prstGeom prst="rect">
            <a:avLst/>
          </a:prstGeom>
        </p:spPr>
      </p:pic>
    </p:spTree>
    <p:extLst>
      <p:ext uri="{BB962C8B-B14F-4D97-AF65-F5344CB8AC3E}">
        <p14:creationId xmlns:p14="http://schemas.microsoft.com/office/powerpoint/2010/main" val="4052862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FA0F6D-5F23-CC8F-97AA-FDFC60BA9478}"/>
              </a:ext>
            </a:extLst>
          </p:cNvPr>
          <p:cNvSpPr>
            <a:spLocks noGrp="1"/>
          </p:cNvSpPr>
          <p:nvPr>
            <p:ph type="title"/>
          </p:nvPr>
        </p:nvSpPr>
        <p:spPr/>
        <p:txBody>
          <a:bodyPr/>
          <a:lstStyle/>
          <a:p>
            <a:r>
              <a:rPr lang="pl-PL" dirty="0"/>
              <a:t>Testy urządzenia – sztuczny horyzont</a:t>
            </a:r>
          </a:p>
        </p:txBody>
      </p:sp>
      <p:pic>
        <p:nvPicPr>
          <p:cNvPr id="4" name="attitude">
            <a:hlinkClick r:id="" action="ppaction://media"/>
            <a:extLst>
              <a:ext uri="{FF2B5EF4-FFF2-40B4-BE49-F238E27FC236}">
                <a16:creationId xmlns:a16="http://schemas.microsoft.com/office/drawing/2014/main" id="{BD3BA297-1312-ED46-B914-A9A0B74254F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25698" y="1356343"/>
            <a:ext cx="6928624" cy="5329710"/>
          </a:xfrm>
          <a:prstGeom prst="rect">
            <a:avLst/>
          </a:prstGeom>
        </p:spPr>
      </p:pic>
    </p:spTree>
    <p:extLst>
      <p:ext uri="{BB962C8B-B14F-4D97-AF65-F5344CB8AC3E}">
        <p14:creationId xmlns:p14="http://schemas.microsoft.com/office/powerpoint/2010/main" val="3393228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FA0F6D-5F23-CC8F-97AA-FDFC60BA9478}"/>
              </a:ext>
            </a:extLst>
          </p:cNvPr>
          <p:cNvSpPr>
            <a:spLocks noGrp="1"/>
          </p:cNvSpPr>
          <p:nvPr>
            <p:ph type="title"/>
          </p:nvPr>
        </p:nvSpPr>
        <p:spPr>
          <a:xfrm>
            <a:off x="4093029" y="369311"/>
            <a:ext cx="7935420" cy="894494"/>
          </a:xfrm>
        </p:spPr>
        <p:txBody>
          <a:bodyPr/>
          <a:lstStyle/>
          <a:p>
            <a:r>
              <a:rPr lang="pl-PL" dirty="0"/>
              <a:t>Testy urządzenia – przyrządy barometryczne</a:t>
            </a:r>
          </a:p>
        </p:txBody>
      </p:sp>
      <p:pic>
        <p:nvPicPr>
          <p:cNvPr id="2" name="baro">
            <a:hlinkClick r:id="" action="ppaction://media"/>
            <a:extLst>
              <a:ext uri="{FF2B5EF4-FFF2-40B4-BE49-F238E27FC236}">
                <a16:creationId xmlns:a16="http://schemas.microsoft.com/office/drawing/2014/main" id="{ED0570A4-A01F-448B-AFE4-BEBDCCDDD5F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74550" y="1445863"/>
            <a:ext cx="6790561" cy="5223509"/>
          </a:xfrm>
          <a:prstGeom prst="rect">
            <a:avLst/>
          </a:prstGeom>
        </p:spPr>
      </p:pic>
    </p:spTree>
    <p:extLst>
      <p:ext uri="{BB962C8B-B14F-4D97-AF65-F5344CB8AC3E}">
        <p14:creationId xmlns:p14="http://schemas.microsoft.com/office/powerpoint/2010/main" val="2071363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FA0F6D-5F23-CC8F-97AA-FDFC60BA9478}"/>
              </a:ext>
            </a:extLst>
          </p:cNvPr>
          <p:cNvSpPr>
            <a:spLocks noGrp="1"/>
          </p:cNvSpPr>
          <p:nvPr>
            <p:ph type="title"/>
          </p:nvPr>
        </p:nvSpPr>
        <p:spPr>
          <a:xfrm>
            <a:off x="4093029" y="369311"/>
            <a:ext cx="7935420" cy="894494"/>
          </a:xfrm>
        </p:spPr>
        <p:txBody>
          <a:bodyPr/>
          <a:lstStyle/>
          <a:p>
            <a:r>
              <a:rPr lang="pl-PL" dirty="0"/>
              <a:t>Testy urządzenia – zmiana nastaw QNH za pomocą pokrętła sterującego</a:t>
            </a:r>
          </a:p>
        </p:txBody>
      </p:sp>
      <p:pic>
        <p:nvPicPr>
          <p:cNvPr id="4" name="qnh">
            <a:hlinkClick r:id="" action="ppaction://media"/>
            <a:extLst>
              <a:ext uri="{FF2B5EF4-FFF2-40B4-BE49-F238E27FC236}">
                <a16:creationId xmlns:a16="http://schemas.microsoft.com/office/drawing/2014/main" id="{04105EB9-AC50-A409-23BE-0AC3221066E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44012" y="1347865"/>
            <a:ext cx="7163070" cy="5241271"/>
          </a:xfrm>
          <a:prstGeom prst="rect">
            <a:avLst/>
          </a:prstGeom>
        </p:spPr>
      </p:pic>
    </p:spTree>
    <p:extLst>
      <p:ext uri="{BB962C8B-B14F-4D97-AF65-F5344CB8AC3E}">
        <p14:creationId xmlns:p14="http://schemas.microsoft.com/office/powerpoint/2010/main" val="777383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ole tekstowe 3">
            <a:extLst>
              <a:ext uri="{FF2B5EF4-FFF2-40B4-BE49-F238E27FC236}">
                <a16:creationId xmlns:a16="http://schemas.microsoft.com/office/drawing/2014/main" id="{1859D76A-9CD5-EFDB-C9F2-05563C81FE1E}"/>
              </a:ext>
            </a:extLst>
          </p:cNvPr>
          <p:cNvSpPr txBox="1"/>
          <p:nvPr/>
        </p:nvSpPr>
        <p:spPr>
          <a:xfrm>
            <a:off x="991440" y="1563892"/>
            <a:ext cx="6222160" cy="4204356"/>
          </a:xfrm>
          <a:prstGeom prst="rect">
            <a:avLst/>
          </a:prstGeom>
          <a:noFill/>
        </p:spPr>
        <p:txBody>
          <a:bodyPr wrap="square" rtlCol="0">
            <a:spAutoFit/>
          </a:bodyPr>
          <a:lstStyle/>
          <a:p>
            <a:pPr algn="just">
              <a:lnSpc>
                <a:spcPct val="150000"/>
              </a:lnSpc>
            </a:pPr>
            <a:r>
              <a:rPr lang="pl-PL" dirty="0"/>
              <a:t>Po pełnym naładowaniu ogniwa do napięcia 4.2V, układ działa przez przynajmniej 15 godzin. Urządzenie odczytuje, filtruje </a:t>
            </a:r>
            <a:br>
              <a:rPr lang="pl-PL" dirty="0"/>
            </a:br>
            <a:r>
              <a:rPr lang="pl-PL" dirty="0"/>
              <a:t>i przetwarza w czasie rzeczywistym dane z czujników cyfrowych, które po przekonwertowaniu prezentuje w przyjaznym dla użytkownika interfejsie. Na głównym ekranie wyświetlane są informacje takie jak : wysokość, prędkość pionowa, położenie przestrzenne, kurs magnetyczny oraz stan akumulatora podtrzymującego zasilanie.  Za pomocą pokrętła sterującego możemy w prosty sposób zmieniać nastawy QNH oraz przemieszczać się po menu.</a:t>
            </a:r>
          </a:p>
        </p:txBody>
      </p:sp>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4852239" y="366305"/>
            <a:ext cx="5694065" cy="723447"/>
          </a:xfrm>
        </p:spPr>
        <p:txBody>
          <a:bodyPr/>
          <a:lstStyle/>
          <a:p>
            <a:r>
              <a:rPr lang="pl-PL" sz="2400" dirty="0">
                <a:latin typeface="Times New Roman" panose="02020603050405020304" pitchFamily="18" charset="0"/>
                <a:cs typeface="Times New Roman" panose="02020603050405020304" pitchFamily="18" charset="0"/>
              </a:rPr>
              <a:t>Podsumowanie</a:t>
            </a:r>
          </a:p>
        </p:txBody>
      </p:sp>
      <p:pic>
        <p:nvPicPr>
          <p:cNvPr id="5" name="Picture 4">
            <a:extLst>
              <a:ext uri="{FF2B5EF4-FFF2-40B4-BE49-F238E27FC236}">
                <a16:creationId xmlns:a16="http://schemas.microsoft.com/office/drawing/2014/main" id="{5EE40D63-9AC5-B364-996F-DDDB1A8B6020}"/>
              </a:ext>
            </a:extLst>
          </p:cNvPr>
          <p:cNvPicPr>
            <a:picLocks noChangeAspect="1"/>
          </p:cNvPicPr>
          <p:nvPr/>
        </p:nvPicPr>
        <p:blipFill>
          <a:blip r:embed="rId3"/>
          <a:stretch>
            <a:fillRect/>
          </a:stretch>
        </p:blipFill>
        <p:spPr>
          <a:xfrm rot="5400000">
            <a:off x="8030547" y="1785936"/>
            <a:ext cx="2428877" cy="3286127"/>
          </a:xfrm>
          <a:prstGeom prst="rect">
            <a:avLst/>
          </a:prstGeom>
        </p:spPr>
      </p:pic>
    </p:spTree>
    <p:extLst>
      <p:ext uri="{BB962C8B-B14F-4D97-AF65-F5344CB8AC3E}">
        <p14:creationId xmlns:p14="http://schemas.microsoft.com/office/powerpoint/2010/main" val="447346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3928602" y="307733"/>
            <a:ext cx="5694065" cy="723447"/>
          </a:xfrm>
        </p:spPr>
        <p:txBody>
          <a:bodyPr/>
          <a:lstStyle/>
          <a:p>
            <a:r>
              <a:rPr lang="pl-PL" sz="2400" dirty="0">
                <a:latin typeface="Times New Roman" panose="02020603050405020304" pitchFamily="18" charset="0"/>
                <a:cs typeface="Times New Roman" panose="02020603050405020304" pitchFamily="18" charset="0"/>
              </a:rPr>
              <a:t>Wnioski</a:t>
            </a:r>
          </a:p>
        </p:txBody>
      </p:sp>
      <p:sp>
        <p:nvSpPr>
          <p:cNvPr id="6" name="pole tekstowe 3">
            <a:extLst>
              <a:ext uri="{FF2B5EF4-FFF2-40B4-BE49-F238E27FC236}">
                <a16:creationId xmlns:a16="http://schemas.microsoft.com/office/drawing/2014/main" id="{12104193-9FEB-32AC-A591-C21533EA4C10}"/>
              </a:ext>
            </a:extLst>
          </p:cNvPr>
          <p:cNvSpPr txBox="1"/>
          <p:nvPr/>
        </p:nvSpPr>
        <p:spPr>
          <a:xfrm>
            <a:off x="1028385" y="1203674"/>
            <a:ext cx="6914888" cy="5450851"/>
          </a:xfrm>
          <a:prstGeom prst="rect">
            <a:avLst/>
          </a:prstGeom>
          <a:noFill/>
        </p:spPr>
        <p:txBody>
          <a:bodyPr wrap="square" rtlCol="0">
            <a:spAutoFit/>
          </a:bodyPr>
          <a:lstStyle/>
          <a:p>
            <a:pPr algn="just">
              <a:lnSpc>
                <a:spcPct val="150000"/>
              </a:lnSpc>
            </a:pPr>
            <a:r>
              <a:rPr lang="pl-PL" dirty="0"/>
              <a:t>Projekt można łatwo rozbudowywać i modyfikować. Na płytce dostępne są napięcia zasilania 3.3V oraz 5V, które są kompatybilne  z większością dostępnych na rynku czujników. Łatwy dostęp do szyny I2C oraz UART umożliwia podłączenie dodatkowych czujników i prezentacje większej ilości informacji na wyświetlaczu. Przetwornica użyta do zasilania ma spory zapas mocy, więc można bez problemu dołożyć dodatkowe komponenty elektroniczne. Po skompilowaniu programu zajmującego ok. 1600 linijek kodu, wykorzystane zostało 28% dostępnej pamięci RAM oraz 41% pamięci FLASH, pozostaje więc sporo miejsca na przyszłą rozbudowę. Projekt udowodnił, że za pomocą ogólnodostępnych i tanich komponentów elektronicznych, można zbudować działający przyrząd – cel pracy został zrealizowany.</a:t>
            </a:r>
          </a:p>
          <a:p>
            <a:pPr algn="just">
              <a:lnSpc>
                <a:spcPct val="150000"/>
              </a:lnSpc>
            </a:pPr>
            <a:r>
              <a:rPr lang="pl-PL" dirty="0"/>
              <a:t> </a:t>
            </a:r>
          </a:p>
        </p:txBody>
      </p:sp>
      <p:pic>
        <p:nvPicPr>
          <p:cNvPr id="2" name="Picture 1">
            <a:extLst>
              <a:ext uri="{FF2B5EF4-FFF2-40B4-BE49-F238E27FC236}">
                <a16:creationId xmlns:a16="http://schemas.microsoft.com/office/drawing/2014/main" id="{E3F6E416-21BC-A0D5-629C-88C797233DB9}"/>
              </a:ext>
            </a:extLst>
          </p:cNvPr>
          <p:cNvPicPr>
            <a:picLocks noChangeAspect="1"/>
          </p:cNvPicPr>
          <p:nvPr/>
        </p:nvPicPr>
        <p:blipFill>
          <a:blip r:embed="rId2"/>
          <a:stretch>
            <a:fillRect/>
          </a:stretch>
        </p:blipFill>
        <p:spPr>
          <a:xfrm rot="5400000">
            <a:off x="8821475" y="2051783"/>
            <a:ext cx="2450182" cy="3286126"/>
          </a:xfrm>
          <a:prstGeom prst="rect">
            <a:avLst/>
          </a:prstGeom>
        </p:spPr>
      </p:pic>
    </p:spTree>
    <p:extLst>
      <p:ext uri="{BB962C8B-B14F-4D97-AF65-F5344CB8AC3E}">
        <p14:creationId xmlns:p14="http://schemas.microsoft.com/office/powerpoint/2010/main" val="16077158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1">
            <a:extLst>
              <a:ext uri="{FF2B5EF4-FFF2-40B4-BE49-F238E27FC236}">
                <a16:creationId xmlns:a16="http://schemas.microsoft.com/office/drawing/2014/main" id="{96F2E605-2066-185C-2F2D-3869FEA6EF81}"/>
              </a:ext>
            </a:extLst>
          </p:cNvPr>
          <p:cNvSpPr txBox="1">
            <a:spLocks noGrp="1"/>
          </p:cNvSpPr>
          <p:nvPr>
            <p:ph type="title"/>
          </p:nvPr>
        </p:nvSpPr>
        <p:spPr>
          <a:xfrm>
            <a:off x="4079457" y="440721"/>
            <a:ext cx="7534275" cy="723900"/>
          </a:xfrm>
          <a:prstGeom prst="rect">
            <a:avLst/>
          </a:prstGeom>
        </p:spPr>
        <p:txBody>
          <a:bodyPr vert="horz" lIns="91440" tIns="45720" rIns="91440" bIns="45720" rtlCol="0" anchor="b">
            <a:normAutofit/>
          </a:bodyPr>
          <a:lstStyle>
            <a:lvl1pPr algn="r" defTabSz="914400" rtl="0" eaLnBrk="1" latinLnBrk="0" hangingPunct="1">
              <a:lnSpc>
                <a:spcPct val="90000"/>
              </a:lnSpc>
              <a:spcBef>
                <a:spcPct val="0"/>
              </a:spcBef>
              <a:buNone/>
              <a:defRPr sz="4800" b="1" kern="1200" baseline="0">
                <a:solidFill>
                  <a:schemeClr val="bg1"/>
                </a:solidFill>
                <a:latin typeface="+mn-lt"/>
                <a:ea typeface="+mj-ea"/>
                <a:cs typeface="+mj-cs"/>
              </a:defRPr>
            </a:lvl1pPr>
          </a:lstStyle>
          <a:p>
            <a:pPr algn="l"/>
            <a:r>
              <a:rPr lang="pl-PL" sz="3600" dirty="0">
                <a:solidFill>
                  <a:schemeClr val="tx1"/>
                </a:solidFill>
                <a:latin typeface="Times New Roman" panose="02020603050405020304" pitchFamily="18" charset="0"/>
                <a:cs typeface="Times New Roman" panose="02020603050405020304" pitchFamily="18" charset="0"/>
              </a:rPr>
              <a:t>WYDZIAŁ LOTNICTWA</a:t>
            </a:r>
          </a:p>
        </p:txBody>
      </p:sp>
      <p:sp>
        <p:nvSpPr>
          <p:cNvPr id="4" name="Podtytuł 2">
            <a:extLst>
              <a:ext uri="{FF2B5EF4-FFF2-40B4-BE49-F238E27FC236}">
                <a16:creationId xmlns:a16="http://schemas.microsoft.com/office/drawing/2014/main" id="{D0C4A097-30B1-943B-94D8-69666F419CD8}"/>
              </a:ext>
            </a:extLst>
          </p:cNvPr>
          <p:cNvSpPr txBox="1">
            <a:spLocks/>
          </p:cNvSpPr>
          <p:nvPr/>
        </p:nvSpPr>
        <p:spPr>
          <a:xfrm>
            <a:off x="4149018" y="1788457"/>
            <a:ext cx="3893963" cy="56116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2000" dirty="0">
                <a:latin typeface="Times New Roman" panose="02020603050405020304" pitchFamily="18" charset="0"/>
                <a:cs typeface="Times New Roman" panose="02020603050405020304" pitchFamily="18" charset="0"/>
              </a:rPr>
              <a:t>Praca dyplomowa - inżynierska</a:t>
            </a:r>
          </a:p>
        </p:txBody>
      </p:sp>
      <p:sp>
        <p:nvSpPr>
          <p:cNvPr id="5" name="Tytuł 1">
            <a:extLst>
              <a:ext uri="{FF2B5EF4-FFF2-40B4-BE49-F238E27FC236}">
                <a16:creationId xmlns:a16="http://schemas.microsoft.com/office/drawing/2014/main" id="{28D412E4-6721-A46F-88B7-289305E8FFD7}"/>
              </a:ext>
            </a:extLst>
          </p:cNvPr>
          <p:cNvSpPr txBox="1">
            <a:spLocks/>
          </p:cNvSpPr>
          <p:nvPr/>
        </p:nvSpPr>
        <p:spPr>
          <a:xfrm>
            <a:off x="1920240" y="2873390"/>
            <a:ext cx="9693492" cy="87518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l-PL" sz="2800" dirty="0">
                <a:latin typeface="Times New Roman" panose="02020603050405020304" pitchFamily="18" charset="0"/>
                <a:cs typeface="Times New Roman" panose="02020603050405020304" pitchFamily="18" charset="0"/>
              </a:rPr>
              <a:t>Projekt i wykonanie sztucznego horyzontu na bazie platformy ESP32</a:t>
            </a:r>
          </a:p>
        </p:txBody>
      </p:sp>
      <p:sp>
        <p:nvSpPr>
          <p:cNvPr id="6" name="Podtytuł 2">
            <a:extLst>
              <a:ext uri="{FF2B5EF4-FFF2-40B4-BE49-F238E27FC236}">
                <a16:creationId xmlns:a16="http://schemas.microsoft.com/office/drawing/2014/main" id="{5C5FDAB2-82C8-1BFD-4150-B5029632DEC5}"/>
              </a:ext>
            </a:extLst>
          </p:cNvPr>
          <p:cNvSpPr txBox="1">
            <a:spLocks/>
          </p:cNvSpPr>
          <p:nvPr/>
        </p:nvSpPr>
        <p:spPr>
          <a:xfrm>
            <a:off x="872641" y="4796116"/>
            <a:ext cx="3893963" cy="1923235"/>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000" dirty="0">
                <a:latin typeface="Times New Roman" panose="02020603050405020304" pitchFamily="18" charset="0"/>
                <a:cs typeface="Times New Roman" panose="02020603050405020304" pitchFamily="18" charset="0"/>
              </a:rPr>
              <a:t>Promotor pracy:</a:t>
            </a:r>
          </a:p>
          <a:p>
            <a:pPr algn="l"/>
            <a:r>
              <a:rPr lang="pl-PL" sz="2000" dirty="0">
                <a:latin typeface="Times New Roman" panose="02020603050405020304" pitchFamily="18" charset="0"/>
                <a:cs typeface="Times New Roman" panose="02020603050405020304" pitchFamily="18" charset="0"/>
              </a:rPr>
              <a:t>mjr mgr inż. Jacek Janiszewski</a:t>
            </a:r>
          </a:p>
        </p:txBody>
      </p:sp>
      <p:sp>
        <p:nvSpPr>
          <p:cNvPr id="7" name="Podtytuł 2">
            <a:extLst>
              <a:ext uri="{FF2B5EF4-FFF2-40B4-BE49-F238E27FC236}">
                <a16:creationId xmlns:a16="http://schemas.microsoft.com/office/drawing/2014/main" id="{7C486949-2265-9EB8-A2FB-612E1F704549}"/>
              </a:ext>
            </a:extLst>
          </p:cNvPr>
          <p:cNvSpPr txBox="1">
            <a:spLocks/>
          </p:cNvSpPr>
          <p:nvPr/>
        </p:nvSpPr>
        <p:spPr>
          <a:xfrm>
            <a:off x="8423181" y="4796116"/>
            <a:ext cx="3893963" cy="1923235"/>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pl-PL" sz="2000" dirty="0">
                <a:latin typeface="Times New Roman" panose="02020603050405020304" pitchFamily="18" charset="0"/>
                <a:cs typeface="Times New Roman" panose="02020603050405020304" pitchFamily="18" charset="0"/>
              </a:rPr>
              <a:t>Wykonał:</a:t>
            </a:r>
          </a:p>
          <a:p>
            <a:pPr algn="l"/>
            <a:r>
              <a:rPr lang="pl-PL" sz="2000" dirty="0">
                <a:latin typeface="Times New Roman" panose="02020603050405020304" pitchFamily="18" charset="0"/>
                <a:cs typeface="Times New Roman" panose="02020603050405020304" pitchFamily="18" charset="0"/>
              </a:rPr>
              <a:t>Kajetan Maciejski</a:t>
            </a:r>
          </a:p>
          <a:p>
            <a:pPr algn="l"/>
            <a:r>
              <a:rPr lang="pl-PL" sz="2000" dirty="0">
                <a:latin typeface="Times New Roman" panose="02020603050405020304" pitchFamily="18" charset="0"/>
                <a:cs typeface="Times New Roman" panose="02020603050405020304" pitchFamily="18" charset="0"/>
              </a:rPr>
              <a:t>nr albumu: 5487</a:t>
            </a:r>
          </a:p>
        </p:txBody>
      </p:sp>
    </p:spTree>
    <p:extLst>
      <p:ext uri="{BB962C8B-B14F-4D97-AF65-F5344CB8AC3E}">
        <p14:creationId xmlns:p14="http://schemas.microsoft.com/office/powerpoint/2010/main" val="3478903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ymbol zastępczy zawartości 2">
            <a:extLst>
              <a:ext uri="{FF2B5EF4-FFF2-40B4-BE49-F238E27FC236}">
                <a16:creationId xmlns:a16="http://schemas.microsoft.com/office/drawing/2014/main" id="{76DC9395-E78E-C94E-D962-E23D3930B16A}"/>
              </a:ext>
            </a:extLst>
          </p:cNvPr>
          <p:cNvSpPr txBox="1">
            <a:spLocks/>
          </p:cNvSpPr>
          <p:nvPr/>
        </p:nvSpPr>
        <p:spPr>
          <a:xfrm>
            <a:off x="1246080" y="1232285"/>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Cel i zakres pracy dyplomowej</a:t>
            </a:r>
          </a:p>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Założenia projektowe</a:t>
            </a:r>
          </a:p>
          <a:p>
            <a:pPr marL="514350" indent="-514350">
              <a:buFont typeface="Arial" panose="020B0604020202020204" pitchFamily="34" charset="0"/>
              <a:buAutoNum type="arabicPeriod"/>
            </a:pPr>
            <a:r>
              <a:rPr lang="pl-PL" sz="2000" b="1" dirty="0">
                <a:latin typeface="Times New Roman" panose="02020603050405020304" pitchFamily="18" charset="0"/>
                <a:cs typeface="Times New Roman" panose="02020603050405020304" pitchFamily="18" charset="0"/>
              </a:rPr>
              <a:t>Zaprojektowanie części elektronicznej</a:t>
            </a:r>
          </a:p>
          <a:p>
            <a:pPr marL="514350" indent="-514350">
              <a:buFont typeface="Arial" panose="020B0604020202020204" pitchFamily="34" charset="0"/>
              <a:buAutoNum type="arabicPeriod"/>
            </a:pPr>
            <a:r>
              <a:rPr lang="pl-PL" sz="2000" b="1" dirty="0">
                <a:latin typeface="Times New Roman" panose="02020603050405020304" pitchFamily="18" charset="0"/>
                <a:cs typeface="Times New Roman" panose="02020603050405020304" pitchFamily="18" charset="0"/>
              </a:rPr>
              <a:t>Projekt płytki PCB</a:t>
            </a:r>
          </a:p>
          <a:p>
            <a:pPr marL="514350" indent="-514350">
              <a:buFont typeface="Arial" panose="020B0604020202020204" pitchFamily="34" charset="0"/>
              <a:buAutoNum type="arabicPeriod"/>
            </a:pPr>
            <a:r>
              <a:rPr lang="pl-PL" sz="2000" b="1" dirty="0">
                <a:latin typeface="Times New Roman" panose="02020603050405020304" pitchFamily="18" charset="0"/>
                <a:cs typeface="Times New Roman" panose="02020603050405020304" pitchFamily="18" charset="0"/>
              </a:rPr>
              <a:t>Projekt obudowy</a:t>
            </a:r>
          </a:p>
          <a:p>
            <a:pPr marL="514350" indent="-514350">
              <a:buFont typeface="Arial" panose="020B0604020202020204" pitchFamily="34" charset="0"/>
              <a:buAutoNum type="arabicPeriod"/>
            </a:pPr>
            <a:r>
              <a:rPr lang="pl-PL" sz="2000" b="1" dirty="0">
                <a:latin typeface="Times New Roman" panose="02020603050405020304" pitchFamily="18" charset="0"/>
                <a:cs typeface="Times New Roman" panose="02020603050405020304" pitchFamily="18" charset="0"/>
              </a:rPr>
              <a:t>Napisanie oprogramowania</a:t>
            </a:r>
          </a:p>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Skompletowanie urządzenia</a:t>
            </a:r>
          </a:p>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Testy</a:t>
            </a:r>
          </a:p>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Podsumowanie</a:t>
            </a:r>
          </a:p>
          <a:p>
            <a:pPr marL="514350" indent="-514350">
              <a:buFont typeface="Arial" panose="020B0604020202020204" pitchFamily="34" charset="0"/>
              <a:buAutoNum type="arabicPeriod"/>
            </a:pPr>
            <a:r>
              <a:rPr lang="pl-PL" sz="2000" dirty="0">
                <a:latin typeface="Times New Roman" panose="02020603050405020304" pitchFamily="18" charset="0"/>
                <a:cs typeface="Times New Roman" panose="02020603050405020304" pitchFamily="18" charset="0"/>
              </a:rPr>
              <a:t>Wnioski</a:t>
            </a:r>
          </a:p>
        </p:txBody>
      </p:sp>
      <p:sp>
        <p:nvSpPr>
          <p:cNvPr id="5" name="pole tekstowe 4">
            <a:extLst>
              <a:ext uri="{FF2B5EF4-FFF2-40B4-BE49-F238E27FC236}">
                <a16:creationId xmlns:a16="http://schemas.microsoft.com/office/drawing/2014/main" id="{448951FA-FD3A-DE58-B540-2D7573DAB090}"/>
              </a:ext>
            </a:extLst>
          </p:cNvPr>
          <p:cNvSpPr txBox="1"/>
          <p:nvPr/>
        </p:nvSpPr>
        <p:spPr>
          <a:xfrm>
            <a:off x="1246079" y="1227245"/>
            <a:ext cx="4843306" cy="461665"/>
          </a:xfrm>
          <a:prstGeom prst="rect">
            <a:avLst/>
          </a:prstGeom>
          <a:noFill/>
        </p:spPr>
        <p:txBody>
          <a:bodyPr wrap="square" rtlCol="0">
            <a:spAutoFit/>
          </a:bodyPr>
          <a:lstStyle/>
          <a:p>
            <a:r>
              <a:rPr lang="pl-PL" sz="2400" b="1" dirty="0">
                <a:latin typeface="Times New Roman" panose="02020603050405020304" pitchFamily="18" charset="0"/>
                <a:cs typeface="Times New Roman" panose="02020603050405020304" pitchFamily="18" charset="0"/>
              </a:rPr>
              <a:t>Plan pracy</a:t>
            </a:r>
          </a:p>
        </p:txBody>
      </p:sp>
      <p:pic>
        <p:nvPicPr>
          <p:cNvPr id="2" name="Picture 1" descr="A picture containing icon&#10;&#10;Description automatically generated">
            <a:extLst>
              <a:ext uri="{FF2B5EF4-FFF2-40B4-BE49-F238E27FC236}">
                <a16:creationId xmlns:a16="http://schemas.microsoft.com/office/drawing/2014/main" id="{60B7EDBF-6846-D89D-547E-F8FE3F1ECF9E}"/>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6948885" y="1306514"/>
            <a:ext cx="4612049" cy="4319201"/>
          </a:xfrm>
          <a:prstGeom prst="rect">
            <a:avLst/>
          </a:prstGeom>
        </p:spPr>
      </p:pic>
    </p:spTree>
    <p:extLst>
      <p:ext uri="{BB962C8B-B14F-4D97-AF65-F5344CB8AC3E}">
        <p14:creationId xmlns:p14="http://schemas.microsoft.com/office/powerpoint/2010/main" val="299000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le tekstowe 7">
            <a:extLst>
              <a:ext uri="{FF2B5EF4-FFF2-40B4-BE49-F238E27FC236}">
                <a16:creationId xmlns:a16="http://schemas.microsoft.com/office/drawing/2014/main" id="{13F14C50-95DF-4BFD-7210-882242019EE4}"/>
              </a:ext>
            </a:extLst>
          </p:cNvPr>
          <p:cNvSpPr txBox="1"/>
          <p:nvPr/>
        </p:nvSpPr>
        <p:spPr>
          <a:xfrm>
            <a:off x="1154261" y="1795840"/>
            <a:ext cx="5407313" cy="2954655"/>
          </a:xfrm>
          <a:prstGeom prst="rect">
            <a:avLst/>
          </a:prstGeom>
          <a:noFill/>
        </p:spPr>
        <p:txBody>
          <a:bodyPr wrap="square" rtlCol="0">
            <a:spAutoFit/>
          </a:bodyPr>
          <a:lstStyle/>
          <a:p>
            <a:r>
              <a:rPr lang="pl-PL" sz="2400" b="1" dirty="0">
                <a:latin typeface="Times New Roman" panose="02020603050405020304" pitchFamily="18" charset="0"/>
                <a:ea typeface="Tahoma" panose="020B0604030504040204" pitchFamily="34" charset="0"/>
                <a:cs typeface="Times New Roman" panose="02020603050405020304" pitchFamily="18" charset="0"/>
              </a:rPr>
              <a:t>Cel i zakres pracy</a:t>
            </a:r>
          </a:p>
          <a:p>
            <a:endParaRPr lang="pl-PL" sz="2400" b="1" dirty="0">
              <a:latin typeface="Times New Roman" panose="02020603050405020304" pitchFamily="18" charset="0"/>
              <a:ea typeface="Tahoma" panose="020B0604030504040204" pitchFamily="34" charset="0"/>
              <a:cs typeface="Times New Roman" panose="02020603050405020304" pitchFamily="18" charset="0"/>
            </a:endParaRPr>
          </a:p>
          <a:p>
            <a:pPr marL="0" indent="0" algn="just">
              <a:buNone/>
            </a:pPr>
            <a:r>
              <a:rPr lang="pl-PL" sz="2000" dirty="0">
                <a:latin typeface="Times New Roman" panose="02020603050405020304" pitchFamily="18" charset="0"/>
                <a:cs typeface="Times New Roman" panose="02020603050405020304" pitchFamily="18" charset="0"/>
              </a:rPr>
              <a:t>Celem niniejszej pracy było krótkie przedstawienie specyfikacji technicznej, przybliżenie zasady działania istniejących na rynku instrumentów EFIS oraz podjęcie próby zaprojektowania urządzenia, które częściowo naśladowałoby istniejące na rynku rozwiązania.</a:t>
            </a:r>
            <a:endParaRPr lang="pl-PL" sz="2400" b="1" dirty="0">
              <a:latin typeface="Times New Roman" panose="02020603050405020304" pitchFamily="18" charset="0"/>
              <a:cs typeface="Times New Roman" panose="02020603050405020304" pitchFamily="18" charset="0"/>
            </a:endParaRPr>
          </a:p>
          <a:p>
            <a:endParaRPr lang="pl-PL"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7E333AE-FBEA-1BD9-DCA9-7A8FEC4682FD}"/>
              </a:ext>
            </a:extLst>
          </p:cNvPr>
          <p:cNvPicPr>
            <a:picLocks noChangeAspect="1"/>
          </p:cNvPicPr>
          <p:nvPr/>
        </p:nvPicPr>
        <p:blipFill>
          <a:blip r:embed="rId3"/>
          <a:stretch>
            <a:fillRect/>
          </a:stretch>
        </p:blipFill>
        <p:spPr>
          <a:xfrm>
            <a:off x="7538577" y="1272287"/>
            <a:ext cx="4099242" cy="4313426"/>
          </a:xfrm>
          <a:prstGeom prst="rect">
            <a:avLst/>
          </a:prstGeom>
        </p:spPr>
      </p:pic>
    </p:spTree>
    <p:extLst>
      <p:ext uri="{BB962C8B-B14F-4D97-AF65-F5344CB8AC3E}">
        <p14:creationId xmlns:p14="http://schemas.microsoft.com/office/powerpoint/2010/main" val="282388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le tekstowe 7">
            <a:extLst>
              <a:ext uri="{FF2B5EF4-FFF2-40B4-BE49-F238E27FC236}">
                <a16:creationId xmlns:a16="http://schemas.microsoft.com/office/drawing/2014/main" id="{13F14C50-95DF-4BFD-7210-882242019EE4}"/>
              </a:ext>
            </a:extLst>
          </p:cNvPr>
          <p:cNvSpPr txBox="1"/>
          <p:nvPr/>
        </p:nvSpPr>
        <p:spPr>
          <a:xfrm>
            <a:off x="6348762" y="1219694"/>
            <a:ext cx="5315414" cy="2264081"/>
          </a:xfrm>
          <a:prstGeom prst="rect">
            <a:avLst/>
          </a:prstGeom>
          <a:noFill/>
        </p:spPr>
        <p:txBody>
          <a:bodyPr wrap="square" rtlCol="0">
            <a:spAutoFit/>
          </a:bodyPr>
          <a:lstStyle/>
          <a:p>
            <a:pPr algn="just">
              <a:lnSpc>
                <a:spcPct val="150000"/>
              </a:lnSpc>
            </a:pPr>
            <a:r>
              <a:rPr lang="pl-PL" sz="1600" b="1" dirty="0">
                <a:effectLst/>
                <a:latin typeface="Times New Roman" panose="02020603050405020304" pitchFamily="18" charset="0"/>
                <a:ea typeface="Times New Roman" panose="02020603050405020304" pitchFamily="18" charset="0"/>
              </a:rPr>
              <a:t>Założenia elektryczne </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Zasilanie urządzenia z szyny baterii 12 V </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Zasilanie awaryjne zrealizowane na ogniwie Li-</a:t>
            </a:r>
            <a:r>
              <a:rPr lang="pl-PL" sz="1600" dirty="0" err="1">
                <a:effectLst/>
                <a:latin typeface="Times New Roman" panose="02020603050405020304" pitchFamily="18" charset="0"/>
                <a:ea typeface="Times New Roman" panose="02020603050405020304" pitchFamily="18" charset="0"/>
              </a:rPr>
              <a:t>Ion</a:t>
            </a:r>
            <a:r>
              <a:rPr lang="pl-PL" sz="1600" dirty="0">
                <a:effectLst/>
                <a:latin typeface="Times New Roman" panose="02020603050405020304" pitchFamily="18" charset="0"/>
                <a:ea typeface="Times New Roman" panose="02020603050405020304" pitchFamily="18" charset="0"/>
              </a:rPr>
              <a:t> 18650</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Włączenie i wyłączenie urządzenia po wciśnięciu pokrętła sterującego</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Możliwie najmniejszy pobór energii w stanie spoczynku</a:t>
            </a:r>
          </a:p>
        </p:txBody>
      </p:sp>
      <p:sp>
        <p:nvSpPr>
          <p:cNvPr id="12" name="pole tekstowe 7">
            <a:extLst>
              <a:ext uri="{FF2B5EF4-FFF2-40B4-BE49-F238E27FC236}">
                <a16:creationId xmlns:a16="http://schemas.microsoft.com/office/drawing/2014/main" id="{31FA7C56-7727-FFFB-BA68-514568B126C6}"/>
              </a:ext>
            </a:extLst>
          </p:cNvPr>
          <p:cNvSpPr txBox="1"/>
          <p:nvPr/>
        </p:nvSpPr>
        <p:spPr>
          <a:xfrm>
            <a:off x="882914" y="1219694"/>
            <a:ext cx="4960326" cy="4849404"/>
          </a:xfrm>
          <a:prstGeom prst="rect">
            <a:avLst/>
          </a:prstGeom>
          <a:noFill/>
        </p:spPr>
        <p:txBody>
          <a:bodyPr wrap="square" rtlCol="0">
            <a:spAutoFit/>
          </a:bodyPr>
          <a:lstStyle/>
          <a:p>
            <a:pPr algn="just">
              <a:lnSpc>
                <a:spcPct val="150000"/>
              </a:lnSpc>
            </a:pPr>
            <a:r>
              <a:rPr lang="pl-PL" sz="1600" b="1" dirty="0">
                <a:effectLst/>
                <a:latin typeface="Times New Roman" panose="02020603050405020304" pitchFamily="18" charset="0"/>
                <a:ea typeface="Times New Roman" panose="02020603050405020304" pitchFamily="18" charset="0"/>
              </a:rPr>
              <a:t>Założenia programowe </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ESP32 współpracuje z wyświetlaczem dotykowym, pokrętłem sterującym i czujnikami</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Urządzenie wyświetla informacje przydatne do lotu na głównym ekranie</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Urządzenie wyświetla informacje diagnostyczne na drugim ekranie</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Zmianę QNH oraz poruszanie się po menu umożliwia pokrętło sterujące</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Odczyt ciśnienia statycznego i wyliczenie z tego wysokości oraz prędkości pionowej</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Wyliczenie z danych akcelerometru, żyroskopu </a:t>
            </a:r>
            <a:br>
              <a:rPr lang="pl-PL" sz="1600" dirty="0">
                <a:effectLst/>
                <a:latin typeface="Times New Roman" panose="02020603050405020304" pitchFamily="18" charset="0"/>
                <a:ea typeface="Times New Roman" panose="02020603050405020304" pitchFamily="18" charset="0"/>
              </a:rPr>
            </a:br>
            <a:r>
              <a:rPr lang="pl-PL" sz="1600" dirty="0">
                <a:effectLst/>
                <a:latin typeface="Times New Roman" panose="02020603050405020304" pitchFamily="18" charset="0"/>
                <a:ea typeface="Times New Roman" panose="02020603050405020304" pitchFamily="18" charset="0"/>
              </a:rPr>
              <a:t>i magnetometru położenia przestrzennego</a:t>
            </a:r>
          </a:p>
        </p:txBody>
      </p:sp>
      <p:sp>
        <p:nvSpPr>
          <p:cNvPr id="14" name="pole tekstowe 7">
            <a:extLst>
              <a:ext uri="{FF2B5EF4-FFF2-40B4-BE49-F238E27FC236}">
                <a16:creationId xmlns:a16="http://schemas.microsoft.com/office/drawing/2014/main" id="{C6F9C9C7-C678-D678-7C61-C0F0D2F968AA}"/>
              </a:ext>
            </a:extLst>
          </p:cNvPr>
          <p:cNvSpPr txBox="1"/>
          <p:nvPr/>
        </p:nvSpPr>
        <p:spPr>
          <a:xfrm>
            <a:off x="6348762" y="4174349"/>
            <a:ext cx="5315414" cy="1894749"/>
          </a:xfrm>
          <a:prstGeom prst="rect">
            <a:avLst/>
          </a:prstGeom>
          <a:noFill/>
        </p:spPr>
        <p:txBody>
          <a:bodyPr wrap="square" rtlCol="0">
            <a:spAutoFit/>
          </a:bodyPr>
          <a:lstStyle/>
          <a:p>
            <a:pPr algn="just">
              <a:lnSpc>
                <a:spcPct val="150000"/>
              </a:lnSpc>
            </a:pPr>
            <a:r>
              <a:rPr lang="pl-PL" sz="1600" b="1" dirty="0">
                <a:effectLst/>
                <a:latin typeface="Times New Roman" panose="02020603050405020304" pitchFamily="18" charset="0"/>
                <a:ea typeface="Times New Roman" panose="02020603050405020304" pitchFamily="18" charset="0"/>
              </a:rPr>
              <a:t>Założenia mechaniczne </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Obudowa dwuczęściowa wydrukowana na drukarce 3D</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Wszystkie łączenia na śrubach M3</a:t>
            </a:r>
          </a:p>
          <a:p>
            <a:pPr marL="342900" lvl="0" indent="-342900" algn="just">
              <a:lnSpc>
                <a:spcPct val="150000"/>
              </a:lnSpc>
              <a:buFont typeface="Symbol" panose="05050102010706020507" pitchFamily="18" charset="2"/>
              <a:buChar char=""/>
            </a:pPr>
            <a:r>
              <a:rPr lang="pl-PL" sz="1600" dirty="0">
                <a:effectLst/>
                <a:latin typeface="Times New Roman" panose="02020603050405020304" pitchFamily="18" charset="0"/>
                <a:ea typeface="Times New Roman" panose="02020603050405020304" pitchFamily="18" charset="0"/>
              </a:rPr>
              <a:t>Czujniki w osobnej uniwersalnej obudowie</a:t>
            </a:r>
          </a:p>
          <a:p>
            <a:pPr marL="342900" lvl="0" indent="-342900" algn="just">
              <a:lnSpc>
                <a:spcPct val="150000"/>
              </a:lnSpc>
              <a:buFont typeface="Symbol" panose="05050102010706020507" pitchFamily="18" charset="2"/>
              <a:buChar char=""/>
            </a:pPr>
            <a:endParaRPr lang="pl-PL" sz="1600" dirty="0">
              <a:effectLst/>
              <a:latin typeface="Times New Roman" panose="02020603050405020304" pitchFamily="18" charset="0"/>
              <a:ea typeface="Times New Roman" panose="02020603050405020304" pitchFamily="18" charset="0"/>
            </a:endParaRPr>
          </a:p>
        </p:txBody>
      </p:sp>
      <p:sp>
        <p:nvSpPr>
          <p:cNvPr id="15" name="pole tekstowe 3">
            <a:extLst>
              <a:ext uri="{FF2B5EF4-FFF2-40B4-BE49-F238E27FC236}">
                <a16:creationId xmlns:a16="http://schemas.microsoft.com/office/drawing/2014/main" id="{0A0AAA3D-5313-C3DE-B93B-0D9CE8C8AFCA}"/>
              </a:ext>
            </a:extLst>
          </p:cNvPr>
          <p:cNvSpPr txBox="1"/>
          <p:nvPr/>
        </p:nvSpPr>
        <p:spPr>
          <a:xfrm>
            <a:off x="4948937" y="412742"/>
            <a:ext cx="4843306" cy="461665"/>
          </a:xfrm>
          <a:prstGeom prst="rect">
            <a:avLst/>
          </a:prstGeom>
          <a:noFill/>
        </p:spPr>
        <p:txBody>
          <a:bodyPr wrap="square" rtlCol="0">
            <a:spAutoFit/>
          </a:bodyPr>
          <a:lstStyle/>
          <a:p>
            <a:r>
              <a:rPr lang="pl-PL" sz="2400" b="1" dirty="0">
                <a:latin typeface="Times New Roman" panose="02020603050405020304" pitchFamily="18" charset="0"/>
                <a:cs typeface="Times New Roman" panose="02020603050405020304" pitchFamily="18" charset="0"/>
              </a:rPr>
              <a:t>Założenia projektowe</a:t>
            </a:r>
          </a:p>
        </p:txBody>
      </p:sp>
    </p:spTree>
    <p:extLst>
      <p:ext uri="{BB962C8B-B14F-4D97-AF65-F5344CB8AC3E}">
        <p14:creationId xmlns:p14="http://schemas.microsoft.com/office/powerpoint/2010/main" val="3240685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5263376" y="528950"/>
            <a:ext cx="5900180" cy="1379013"/>
          </a:xfrm>
        </p:spPr>
        <p:txBody>
          <a:bodyPr/>
          <a:lstStyle/>
          <a:p>
            <a:r>
              <a:rPr lang="pl-PL" sz="2400" dirty="0">
                <a:latin typeface="Times New Roman" panose="02020603050405020304" pitchFamily="18" charset="0"/>
                <a:cs typeface="Times New Roman" panose="02020603050405020304" pitchFamily="18" charset="0"/>
              </a:rPr>
              <a:t>Zaprojektowanie części elektronicznej – sekcja ładowarki ogniwa Li-</a:t>
            </a:r>
            <a:r>
              <a:rPr lang="pl-PL" sz="2400" dirty="0" err="1">
                <a:latin typeface="Times New Roman" panose="02020603050405020304" pitchFamily="18" charset="0"/>
                <a:cs typeface="Times New Roman" panose="02020603050405020304" pitchFamily="18" charset="0"/>
              </a:rPr>
              <a:t>Ion</a:t>
            </a:r>
            <a:br>
              <a:rPr lang="pl-PL" sz="3200" dirty="0">
                <a:latin typeface="Times New Roman" panose="02020603050405020304" pitchFamily="18" charset="0"/>
                <a:cs typeface="Times New Roman" panose="02020603050405020304" pitchFamily="18" charset="0"/>
              </a:rPr>
            </a:br>
            <a:endParaRPr lang="pl-PL" dirty="0"/>
          </a:p>
        </p:txBody>
      </p:sp>
      <p:pic>
        <p:nvPicPr>
          <p:cNvPr id="7" name="Picture 6" descr="Diagram&#10;&#10;Description automatically generated with low confidence">
            <a:extLst>
              <a:ext uri="{FF2B5EF4-FFF2-40B4-BE49-F238E27FC236}">
                <a16:creationId xmlns:a16="http://schemas.microsoft.com/office/drawing/2014/main" id="{EDD15925-9BA4-AF24-C2D1-2437476F3D8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1028444" y="1692247"/>
            <a:ext cx="10947966" cy="4565389"/>
          </a:xfrm>
          <a:prstGeom prst="rect">
            <a:avLst/>
          </a:prstGeom>
        </p:spPr>
      </p:pic>
    </p:spTree>
    <p:extLst>
      <p:ext uri="{BB962C8B-B14F-4D97-AF65-F5344CB8AC3E}">
        <p14:creationId xmlns:p14="http://schemas.microsoft.com/office/powerpoint/2010/main" val="3760380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 schematic&#10;&#10;Description automatically generated">
            <a:extLst>
              <a:ext uri="{FF2B5EF4-FFF2-40B4-BE49-F238E27FC236}">
                <a16:creationId xmlns:a16="http://schemas.microsoft.com/office/drawing/2014/main" id="{78A4537E-B8A9-03C3-EC99-7F5AE1B4F54A}"/>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1987103" y="1013354"/>
            <a:ext cx="8576819" cy="5844646"/>
          </a:xfrm>
          <a:prstGeom prst="rect">
            <a:avLst/>
          </a:prstGeom>
        </p:spPr>
      </p:pic>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5055221" y="319668"/>
            <a:ext cx="5900180" cy="1379013"/>
          </a:xfrm>
        </p:spPr>
        <p:txBody>
          <a:bodyPr/>
          <a:lstStyle/>
          <a:p>
            <a:r>
              <a:rPr lang="pl-PL" sz="2400" dirty="0">
                <a:latin typeface="Times New Roman" panose="02020603050405020304" pitchFamily="18" charset="0"/>
                <a:cs typeface="Times New Roman" panose="02020603050405020304" pitchFamily="18" charset="0"/>
              </a:rPr>
              <a:t>Zaprojektowanie części elektronicznej – sekcja zasilania</a:t>
            </a:r>
            <a:br>
              <a:rPr lang="pl-PL" sz="3200" dirty="0">
                <a:latin typeface="Times New Roman" panose="02020603050405020304" pitchFamily="18" charset="0"/>
                <a:cs typeface="Times New Roman" panose="02020603050405020304" pitchFamily="18" charset="0"/>
              </a:rPr>
            </a:br>
            <a:endParaRPr lang="pl-PL" dirty="0"/>
          </a:p>
        </p:txBody>
      </p:sp>
      <p:pic>
        <p:nvPicPr>
          <p:cNvPr id="2" name="Picture 1" descr="Diagram&#10;&#10;Description automatically generated">
            <a:extLst>
              <a:ext uri="{FF2B5EF4-FFF2-40B4-BE49-F238E27FC236}">
                <a16:creationId xmlns:a16="http://schemas.microsoft.com/office/drawing/2014/main" id="{87B6A9B3-4E14-7288-B131-DD8EC6CF2B7E}"/>
              </a:ext>
            </a:extLst>
          </p:cNvPr>
          <p:cNvPicPr>
            <a:picLocks noChangeAspect="1"/>
          </p:cNvPicPr>
          <p:nvPr/>
        </p:nvPicPr>
        <p:blipFill rotWithShape="1">
          <a:blip r:embed="rId4"/>
          <a:srcRect b="18760"/>
          <a:stretch/>
        </p:blipFill>
        <p:spPr bwMode="auto">
          <a:xfrm>
            <a:off x="471055" y="2910683"/>
            <a:ext cx="3928544" cy="103663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16283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schematic&#10;&#10;Description automatically generated">
            <a:extLst>
              <a:ext uri="{FF2B5EF4-FFF2-40B4-BE49-F238E27FC236}">
                <a16:creationId xmlns:a16="http://schemas.microsoft.com/office/drawing/2014/main" id="{FE778E63-0A40-3E90-1DF0-D616C9712D5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1536771" y="1025912"/>
            <a:ext cx="10655229" cy="5832088"/>
          </a:xfrm>
          <a:prstGeom prst="rect">
            <a:avLst/>
          </a:prstGeom>
        </p:spPr>
      </p:pic>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5925015" y="336405"/>
            <a:ext cx="5900180" cy="1379013"/>
          </a:xfrm>
        </p:spPr>
        <p:txBody>
          <a:bodyPr/>
          <a:lstStyle/>
          <a:p>
            <a:r>
              <a:rPr lang="pl-PL" sz="2400" dirty="0">
                <a:latin typeface="Times New Roman" panose="02020603050405020304" pitchFamily="18" charset="0"/>
                <a:cs typeface="Times New Roman" panose="02020603050405020304" pitchFamily="18" charset="0"/>
              </a:rPr>
              <a:t>Zaprojektowanie części elektronicznej – mikrokontroler i peryferia</a:t>
            </a:r>
            <a:br>
              <a:rPr lang="pl-PL" sz="3200" dirty="0">
                <a:latin typeface="Times New Roman" panose="02020603050405020304" pitchFamily="18" charset="0"/>
                <a:cs typeface="Times New Roman" panose="02020603050405020304" pitchFamily="18" charset="0"/>
              </a:rPr>
            </a:br>
            <a:endParaRPr lang="pl-PL" dirty="0"/>
          </a:p>
        </p:txBody>
      </p:sp>
    </p:spTree>
    <p:extLst>
      <p:ext uri="{BB962C8B-B14F-4D97-AF65-F5344CB8AC3E}">
        <p14:creationId xmlns:p14="http://schemas.microsoft.com/office/powerpoint/2010/main" val="1276423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862362" y="1271239"/>
            <a:ext cx="5900180" cy="1379013"/>
          </a:xfrm>
        </p:spPr>
        <p:txBody>
          <a:bodyPr/>
          <a:lstStyle/>
          <a:p>
            <a:r>
              <a:rPr lang="pl-PL" sz="2400">
                <a:latin typeface="Times New Roman" panose="02020603050405020304" pitchFamily="18" charset="0"/>
                <a:cs typeface="Times New Roman" panose="02020603050405020304" pitchFamily="18" charset="0"/>
              </a:rPr>
              <a:t>Zaprojektowanie płytki PCB</a:t>
            </a:r>
            <a:br>
              <a:rPr lang="pl-PL" sz="3200">
                <a:latin typeface="Times New Roman" panose="02020603050405020304" pitchFamily="18" charset="0"/>
                <a:cs typeface="Times New Roman" panose="02020603050405020304" pitchFamily="18" charset="0"/>
              </a:rPr>
            </a:br>
            <a:endParaRPr lang="pl-PL" dirty="0"/>
          </a:p>
        </p:txBody>
      </p:sp>
      <p:pic>
        <p:nvPicPr>
          <p:cNvPr id="2" name="Picture 1" descr="Graphical user interface&#10;&#10;Description automatically generated with low confidence">
            <a:extLst>
              <a:ext uri="{FF2B5EF4-FFF2-40B4-BE49-F238E27FC236}">
                <a16:creationId xmlns:a16="http://schemas.microsoft.com/office/drawing/2014/main" id="{20EEDC3B-4571-D3AD-13D7-A3AA32FCAB7B}"/>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1107689" y="2175865"/>
            <a:ext cx="4925972" cy="4563189"/>
          </a:xfrm>
          <a:prstGeom prst="rect">
            <a:avLst/>
          </a:prstGeom>
        </p:spPr>
      </p:pic>
      <p:pic>
        <p:nvPicPr>
          <p:cNvPr id="4" name="Picture 3" descr="A picture containing text, circuit&#10;&#10;Description automatically generated">
            <a:extLst>
              <a:ext uri="{FF2B5EF4-FFF2-40B4-BE49-F238E27FC236}">
                <a16:creationId xmlns:a16="http://schemas.microsoft.com/office/drawing/2014/main" id="{0FEAD30A-907E-6AC0-F569-06960AF94027}"/>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6920825" y="2468195"/>
            <a:ext cx="4051975" cy="4146294"/>
          </a:xfrm>
          <a:prstGeom prst="rect">
            <a:avLst/>
          </a:prstGeom>
        </p:spPr>
      </p:pic>
    </p:spTree>
    <p:extLst>
      <p:ext uri="{BB962C8B-B14F-4D97-AF65-F5344CB8AC3E}">
        <p14:creationId xmlns:p14="http://schemas.microsoft.com/office/powerpoint/2010/main" val="165667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74AE8141-8454-0BD6-F412-F84350D22677}"/>
              </a:ext>
            </a:extLst>
          </p:cNvPr>
          <p:cNvSpPr>
            <a:spLocks noGrp="1"/>
          </p:cNvSpPr>
          <p:nvPr>
            <p:ph type="title"/>
          </p:nvPr>
        </p:nvSpPr>
        <p:spPr>
          <a:xfrm>
            <a:off x="5077058" y="799969"/>
            <a:ext cx="5694065" cy="723447"/>
          </a:xfrm>
        </p:spPr>
        <p:txBody>
          <a:bodyPr/>
          <a:lstStyle/>
          <a:p>
            <a:r>
              <a:rPr lang="pl-PL" sz="2400" dirty="0">
                <a:latin typeface="Times New Roman" panose="02020603050405020304" pitchFamily="18" charset="0"/>
                <a:cs typeface="Times New Roman" panose="02020603050405020304" pitchFamily="18" charset="0"/>
              </a:rPr>
              <a:t>Zaprojektowanie obudowy urządzenia</a:t>
            </a:r>
            <a:br>
              <a:rPr lang="pl-PL" sz="2400" dirty="0">
                <a:latin typeface="Times New Roman" panose="02020603050405020304" pitchFamily="18" charset="0"/>
                <a:cs typeface="Times New Roman" panose="02020603050405020304" pitchFamily="18" charset="0"/>
              </a:rPr>
            </a:br>
            <a:endParaRPr lang="pl-PL" dirty="0"/>
          </a:p>
        </p:txBody>
      </p:sp>
      <p:pic>
        <p:nvPicPr>
          <p:cNvPr id="4" name="Picture 3" descr="Diagram&#10;&#10;Description automatically generated">
            <a:extLst>
              <a:ext uri="{FF2B5EF4-FFF2-40B4-BE49-F238E27FC236}">
                <a16:creationId xmlns:a16="http://schemas.microsoft.com/office/drawing/2014/main" id="{9A6CCB23-8C59-B605-9DDB-1E37F20D3EC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5605314" y="2207978"/>
            <a:ext cx="6492309" cy="4650022"/>
          </a:xfrm>
          <a:prstGeom prst="rect">
            <a:avLst/>
          </a:prstGeom>
        </p:spPr>
      </p:pic>
      <p:pic>
        <p:nvPicPr>
          <p:cNvPr id="5" name="Picture 4" descr="A picture containing icon&#10;&#10;Description automatically generated">
            <a:extLst>
              <a:ext uri="{FF2B5EF4-FFF2-40B4-BE49-F238E27FC236}">
                <a16:creationId xmlns:a16="http://schemas.microsoft.com/office/drawing/2014/main" id="{FF63D863-69DB-3564-E316-775A7278BD5C}"/>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1068476" y="2373388"/>
            <a:ext cx="4612049" cy="4319201"/>
          </a:xfrm>
          <a:prstGeom prst="rect">
            <a:avLst/>
          </a:prstGeom>
        </p:spPr>
      </p:pic>
    </p:spTree>
    <p:extLst>
      <p:ext uri="{BB962C8B-B14F-4D97-AF65-F5344CB8AC3E}">
        <p14:creationId xmlns:p14="http://schemas.microsoft.com/office/powerpoint/2010/main" val="999111994"/>
      </p:ext>
    </p:extLst>
  </p:cSld>
  <p:clrMapOvr>
    <a:masterClrMapping/>
  </p:clrMapOvr>
</p:sld>
</file>

<file path=ppt/theme/theme1.xml><?xml version="1.0" encoding="utf-8"?>
<a:theme xmlns:a="http://schemas.openxmlformats.org/drawingml/2006/main" name="Slajd tytułowy_ENG">
  <a:themeElements>
    <a:clrScheme name="Pakiet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ajd rozdziałowy_PL">
  <a:themeElements>
    <a:clrScheme name="Pakiet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lajd rozdziałowy_ENG">
  <a:themeElements>
    <a:clrScheme name="Pakiet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lajd tekstowy">
  <a:themeElements>
    <a:clrScheme name="LAW">
      <a:dk1>
        <a:sysClr val="windowText" lastClr="000000"/>
      </a:dk1>
      <a:lt1>
        <a:sysClr val="window" lastClr="FFFFFF"/>
      </a:lt1>
      <a:dk2>
        <a:srgbClr val="000000"/>
      </a:dk2>
      <a:lt2>
        <a:srgbClr val="FFFFFF"/>
      </a:lt2>
      <a:accent1>
        <a:srgbClr val="ED1C24"/>
      </a:accent1>
      <a:accent2>
        <a:srgbClr val="6E6E6E"/>
      </a:accent2>
      <a:accent3>
        <a:srgbClr val="A5A5A5"/>
      </a:accent3>
      <a:accent4>
        <a:srgbClr val="ED1C24"/>
      </a:accent4>
      <a:accent5>
        <a:srgbClr val="6E6E6E"/>
      </a:accent5>
      <a:accent6>
        <a:srgbClr val="ED1C24"/>
      </a:accent6>
      <a:hlink>
        <a:srgbClr val="6E6E6E"/>
      </a:hlink>
      <a:folHlink>
        <a:srgbClr val="44546A"/>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2793</TotalTime>
  <Words>842</Words>
  <Application>Microsoft Office PowerPoint</Application>
  <PresentationFormat>Widescreen</PresentationFormat>
  <Paragraphs>101</Paragraphs>
  <Slides>17</Slides>
  <Notes>11</Notes>
  <HiddenSlides>0</HiddenSlides>
  <MMClips>3</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17</vt:i4>
      </vt:variant>
    </vt:vector>
  </HeadingPairs>
  <TitlesOfParts>
    <vt:vector size="25" baseType="lpstr">
      <vt:lpstr>Symbol</vt:lpstr>
      <vt:lpstr>Times New Roman</vt:lpstr>
      <vt:lpstr>Calibri</vt:lpstr>
      <vt:lpstr>Arial</vt:lpstr>
      <vt:lpstr>Slajd tytułowy_ENG</vt:lpstr>
      <vt:lpstr>Slajd rozdziałowy_PL</vt:lpstr>
      <vt:lpstr>Slajd rozdziałowy_ENG</vt:lpstr>
      <vt:lpstr>Slajd tekstowy</vt:lpstr>
      <vt:lpstr>WYDZIAŁ LOTNICTWA</vt:lpstr>
      <vt:lpstr>PowerPoint Presentation</vt:lpstr>
      <vt:lpstr>PowerPoint Presentation</vt:lpstr>
      <vt:lpstr>PowerPoint Presentation</vt:lpstr>
      <vt:lpstr>Zaprojektowanie części elektronicznej – sekcja ładowarki ogniwa Li-Ion </vt:lpstr>
      <vt:lpstr>Zaprojektowanie części elektronicznej – sekcja zasilania </vt:lpstr>
      <vt:lpstr>Zaprojektowanie części elektronicznej – mikrokontroler i peryferia </vt:lpstr>
      <vt:lpstr>Zaprojektowanie płytki PCB </vt:lpstr>
      <vt:lpstr>Zaprojektowanie obudowy urządzenia </vt:lpstr>
      <vt:lpstr>Napisanie oprogramowania na platformę ESP32</vt:lpstr>
      <vt:lpstr>Skompletowanie urządzenia</vt:lpstr>
      <vt:lpstr>Testy urządzenia – sztuczny horyzont</vt:lpstr>
      <vt:lpstr>Testy urządzenia – przyrządy barometryczne</vt:lpstr>
      <vt:lpstr>Testy urządzenia – zmiana nastaw QNH za pomocą pokrętła sterującego</vt:lpstr>
      <vt:lpstr>Podsumowanie</vt:lpstr>
      <vt:lpstr>Wnioski</vt:lpstr>
      <vt:lpstr>WYDZIAŁ LOTNICTWA</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Kajetan Maciejski</dc:creator>
  <cp:lastModifiedBy>Kajetan Maciejski</cp:lastModifiedBy>
  <cp:revision>103</cp:revision>
  <dcterms:created xsi:type="dcterms:W3CDTF">2019-10-25T12:05:47Z</dcterms:created>
  <dcterms:modified xsi:type="dcterms:W3CDTF">2023-01-31T15:39:13Z</dcterms:modified>
</cp:coreProperties>
</file>

<file path=docProps/thumbnail.jpeg>
</file>